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4"/>
  </p:notesMasterIdLst>
  <p:sldIdLst>
    <p:sldId id="326" r:id="rId5"/>
    <p:sldId id="258" r:id="rId6"/>
    <p:sldId id="327" r:id="rId7"/>
    <p:sldId id="317" r:id="rId8"/>
    <p:sldId id="334" r:id="rId9"/>
    <p:sldId id="295" r:id="rId10"/>
    <p:sldId id="278" r:id="rId11"/>
    <p:sldId id="345" r:id="rId12"/>
    <p:sldId id="346" r:id="rId13"/>
    <p:sldId id="329" r:id="rId14"/>
    <p:sldId id="347" r:id="rId15"/>
    <p:sldId id="348" r:id="rId16"/>
    <p:sldId id="296" r:id="rId17"/>
    <p:sldId id="349" r:id="rId18"/>
    <p:sldId id="350" r:id="rId19"/>
    <p:sldId id="351" r:id="rId20"/>
    <p:sldId id="352" r:id="rId21"/>
    <p:sldId id="353" r:id="rId22"/>
    <p:sldId id="354" r:id="rId23"/>
    <p:sldId id="355" r:id="rId24"/>
    <p:sldId id="356" r:id="rId25"/>
    <p:sldId id="357" r:id="rId26"/>
    <p:sldId id="358" r:id="rId27"/>
    <p:sldId id="359" r:id="rId28"/>
    <p:sldId id="360" r:id="rId29"/>
    <p:sldId id="361" r:id="rId30"/>
    <p:sldId id="362" r:id="rId31"/>
    <p:sldId id="363" r:id="rId32"/>
    <p:sldId id="364" r:id="rId33"/>
    <p:sldId id="365" r:id="rId34"/>
    <p:sldId id="366" r:id="rId35"/>
    <p:sldId id="367" r:id="rId36"/>
    <p:sldId id="368" r:id="rId37"/>
    <p:sldId id="369" r:id="rId38"/>
    <p:sldId id="370" r:id="rId39"/>
    <p:sldId id="371" r:id="rId40"/>
    <p:sldId id="372" r:id="rId41"/>
    <p:sldId id="290" r:id="rId42"/>
    <p:sldId id="335" r:id="rId43"/>
    <p:sldId id="336" r:id="rId44"/>
    <p:sldId id="337" r:id="rId45"/>
    <p:sldId id="338" r:id="rId46"/>
    <p:sldId id="339" r:id="rId47"/>
    <p:sldId id="342" r:id="rId48"/>
    <p:sldId id="343" r:id="rId49"/>
    <p:sldId id="344" r:id="rId50"/>
    <p:sldId id="341" r:id="rId51"/>
    <p:sldId id="373" r:id="rId52"/>
    <p:sldId id="298" r:id="rId5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DDC688F-0288-4899-8493-49856B5EA606}">
          <p14:sldIdLst>
            <p14:sldId id="326"/>
            <p14:sldId id="258"/>
            <p14:sldId id="327"/>
            <p14:sldId id="317"/>
            <p14:sldId id="334"/>
            <p14:sldId id="295"/>
            <p14:sldId id="278"/>
            <p14:sldId id="345"/>
            <p14:sldId id="346"/>
            <p14:sldId id="329"/>
            <p14:sldId id="347"/>
            <p14:sldId id="348"/>
            <p14:sldId id="296"/>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290"/>
            <p14:sldId id="335"/>
            <p14:sldId id="336"/>
            <p14:sldId id="337"/>
            <p14:sldId id="338"/>
            <p14:sldId id="339"/>
            <p14:sldId id="342"/>
            <p14:sldId id="343"/>
            <p14:sldId id="344"/>
            <p14:sldId id="341"/>
            <p14:sldId id="373"/>
            <p14:sldId id="2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9B7F3F-1D34-481E-AB31-9B86B950158B}" v="83" dt="2020-12-04T23:35:27.818"/>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8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32.wdp>
</file>

<file path=ppt/media/hdphoto33.wdp>
</file>

<file path=ppt/media/hdphoto34.wdp>
</file>

<file path=ppt/media/hdphoto35.wdp>
</file>

<file path=ppt/media/hdphoto36.wdp>
</file>

<file path=ppt/media/hdphoto37.wdp>
</file>

<file path=ppt/media/hdphoto38.wdp>
</file>

<file path=ppt/media/hdphoto39.wdp>
</file>

<file path=ppt/media/hdphoto4.wdp>
</file>

<file path=ppt/media/hdphoto40.wdp>
</file>

<file path=ppt/media/hdphoto41.wdp>
</file>

<file path=ppt/media/hdphoto42.wdp>
</file>

<file path=ppt/media/hdphoto43.wdp>
</file>

<file path=ppt/media/hdphoto44.wdp>
</file>

<file path=ppt/media/hdphoto45.wdp>
</file>

<file path=ppt/media/hdphoto46.wdp>
</file>

<file path=ppt/media/hdphoto47.wdp>
</file>

<file path=ppt/media/hdphoto48.wdp>
</file>

<file path=ppt/media/hdphoto49.wdp>
</file>

<file path=ppt/media/hdphoto5.wdp>
</file>

<file path=ppt/media/hdphoto50.wdp>
</file>

<file path=ppt/media/hdphoto51.wdp>
</file>

<file path=ppt/media/hdphoto52.wdp>
</file>

<file path=ppt/media/hdphoto53.wdp>
</file>

<file path=ppt/media/hdphoto54.wdp>
</file>

<file path=ppt/media/hdphoto55.wdp>
</file>

<file path=ppt/media/hdphoto56.wdp>
</file>

<file path=ppt/media/hdphoto57.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A35012-C341-4AEE-A5B6-5DBC1823FC4B}" type="datetimeFigureOut">
              <a:rPr lang="es-ES"/>
              <a:t>22/06/2021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891538-C8E5-4C75-AD33-C6CE73CBF08B}" type="slidenum">
              <a:rPr lang="es-ES"/>
              <a:t>‹Nº›</a:t>
            </a:fld>
            <a:endParaRPr lang="es-ES"/>
          </a:p>
        </p:txBody>
      </p:sp>
    </p:spTree>
    <p:extLst>
      <p:ext uri="{BB962C8B-B14F-4D97-AF65-F5344CB8AC3E}">
        <p14:creationId xmlns:p14="http://schemas.microsoft.com/office/powerpoint/2010/main" val="2617383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38</a:t>
            </a:fld>
            <a:endParaRPr lang="es-ES"/>
          </a:p>
        </p:txBody>
      </p:sp>
    </p:spTree>
    <p:extLst>
      <p:ext uri="{BB962C8B-B14F-4D97-AF65-F5344CB8AC3E}">
        <p14:creationId xmlns:p14="http://schemas.microsoft.com/office/powerpoint/2010/main" val="2999353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47</a:t>
            </a:fld>
            <a:endParaRPr lang="es-ES"/>
          </a:p>
        </p:txBody>
      </p:sp>
    </p:spTree>
    <p:extLst>
      <p:ext uri="{BB962C8B-B14F-4D97-AF65-F5344CB8AC3E}">
        <p14:creationId xmlns:p14="http://schemas.microsoft.com/office/powerpoint/2010/main" val="207911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48</a:t>
            </a:fld>
            <a:endParaRPr lang="es-ES"/>
          </a:p>
        </p:txBody>
      </p:sp>
    </p:spTree>
    <p:extLst>
      <p:ext uri="{BB962C8B-B14F-4D97-AF65-F5344CB8AC3E}">
        <p14:creationId xmlns:p14="http://schemas.microsoft.com/office/powerpoint/2010/main" val="268764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39</a:t>
            </a:fld>
            <a:endParaRPr lang="es-ES"/>
          </a:p>
        </p:txBody>
      </p:sp>
    </p:spTree>
    <p:extLst>
      <p:ext uri="{BB962C8B-B14F-4D97-AF65-F5344CB8AC3E}">
        <p14:creationId xmlns:p14="http://schemas.microsoft.com/office/powerpoint/2010/main" val="2908944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40</a:t>
            </a:fld>
            <a:endParaRPr lang="es-ES"/>
          </a:p>
        </p:txBody>
      </p:sp>
    </p:spTree>
    <p:extLst>
      <p:ext uri="{BB962C8B-B14F-4D97-AF65-F5344CB8AC3E}">
        <p14:creationId xmlns:p14="http://schemas.microsoft.com/office/powerpoint/2010/main" val="2916259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41</a:t>
            </a:fld>
            <a:endParaRPr lang="es-ES"/>
          </a:p>
        </p:txBody>
      </p:sp>
    </p:spTree>
    <p:extLst>
      <p:ext uri="{BB962C8B-B14F-4D97-AF65-F5344CB8AC3E}">
        <p14:creationId xmlns:p14="http://schemas.microsoft.com/office/powerpoint/2010/main" val="2560450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42</a:t>
            </a:fld>
            <a:endParaRPr lang="es-ES"/>
          </a:p>
        </p:txBody>
      </p:sp>
    </p:spTree>
    <p:extLst>
      <p:ext uri="{BB962C8B-B14F-4D97-AF65-F5344CB8AC3E}">
        <p14:creationId xmlns:p14="http://schemas.microsoft.com/office/powerpoint/2010/main" val="2745929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43</a:t>
            </a:fld>
            <a:endParaRPr lang="es-ES"/>
          </a:p>
        </p:txBody>
      </p:sp>
    </p:spTree>
    <p:extLst>
      <p:ext uri="{BB962C8B-B14F-4D97-AF65-F5344CB8AC3E}">
        <p14:creationId xmlns:p14="http://schemas.microsoft.com/office/powerpoint/2010/main" val="32988187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44</a:t>
            </a:fld>
            <a:endParaRPr lang="es-ES"/>
          </a:p>
        </p:txBody>
      </p:sp>
    </p:spTree>
    <p:extLst>
      <p:ext uri="{BB962C8B-B14F-4D97-AF65-F5344CB8AC3E}">
        <p14:creationId xmlns:p14="http://schemas.microsoft.com/office/powerpoint/2010/main" val="3746423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45</a:t>
            </a:fld>
            <a:endParaRPr lang="es-ES"/>
          </a:p>
        </p:txBody>
      </p:sp>
    </p:spTree>
    <p:extLst>
      <p:ext uri="{BB962C8B-B14F-4D97-AF65-F5344CB8AC3E}">
        <p14:creationId xmlns:p14="http://schemas.microsoft.com/office/powerpoint/2010/main" val="151844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C" dirty="0"/>
          </a:p>
        </p:txBody>
      </p:sp>
      <p:sp>
        <p:nvSpPr>
          <p:cNvPr id="4" name="Marcador de número de diapositiva 3"/>
          <p:cNvSpPr>
            <a:spLocks noGrp="1"/>
          </p:cNvSpPr>
          <p:nvPr>
            <p:ph type="sldNum" sz="quarter" idx="5"/>
          </p:nvPr>
        </p:nvSpPr>
        <p:spPr/>
        <p:txBody>
          <a:bodyPr/>
          <a:lstStyle/>
          <a:p>
            <a:fld id="{F6891538-C8E5-4C75-AD33-C6CE73CBF08B}" type="slidenum">
              <a:rPr lang="es-ES" smtClean="0"/>
              <a:t>46</a:t>
            </a:fld>
            <a:endParaRPr lang="es-ES"/>
          </a:p>
        </p:txBody>
      </p:sp>
    </p:spTree>
    <p:extLst>
      <p:ext uri="{BB962C8B-B14F-4D97-AF65-F5344CB8AC3E}">
        <p14:creationId xmlns:p14="http://schemas.microsoft.com/office/powerpoint/2010/main" val="209854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22/06/2021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8819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22/06/2021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541863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22/06/2021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15096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22/06/2021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398174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22/06/2021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339700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22/06/2021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979029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22/06/2021</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752394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40771E8B-6CA5-40B2-8038-0E112F3DAC1C}" type="datetimeFigureOut">
              <a:rPr lang="es-ES" smtClean="0"/>
              <a:t>22/06/2021</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30658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22/06/2021</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82375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22/06/2021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360449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22/06/2021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8360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771E8B-6CA5-40B2-8038-0E112F3DAC1C}" type="datetimeFigureOut">
              <a:rPr lang="es-ES" smtClean="0"/>
              <a:t>22/06/2021</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56C4-DFC3-4611-A7CC-780699185E26}" type="slidenum">
              <a:rPr lang="es-ES" smtClean="0"/>
              <a:t>‹Nº›</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23.wdp"/><Relationship Id="rId5" Type="http://schemas.openxmlformats.org/officeDocument/2006/relationships/image" Target="../media/image38.png"/><Relationship Id="rId4" Type="http://schemas.microsoft.com/office/2007/relationships/hdphoto" Target="../media/hdphoto22.wdp"/></Relationships>
</file>

<file path=ppt/slides/_rels/slide14.xml.rels><?xml version="1.0" encoding="UTF-8" standalone="yes"?>
<Relationships xmlns="http://schemas.openxmlformats.org/package/2006/relationships"><Relationship Id="rId8" Type="http://schemas.microsoft.com/office/2007/relationships/hdphoto" Target="../media/hdphoto26.wdp"/><Relationship Id="rId3" Type="http://schemas.openxmlformats.org/officeDocument/2006/relationships/image" Target="../media/image39.png"/><Relationship Id="rId7" Type="http://schemas.openxmlformats.org/officeDocument/2006/relationships/image" Target="../media/image41.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25.wdp"/><Relationship Id="rId5" Type="http://schemas.openxmlformats.org/officeDocument/2006/relationships/image" Target="../media/image40.png"/><Relationship Id="rId10" Type="http://schemas.microsoft.com/office/2007/relationships/hdphoto" Target="../media/hdphoto27.wdp"/><Relationship Id="rId4" Type="http://schemas.microsoft.com/office/2007/relationships/hdphoto" Target="../media/hdphoto24.wdp"/><Relationship Id="rId9"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28.wdp"/></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29.wdp"/></Relationships>
</file>

<file path=ppt/slides/_rels/slide1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0.wdp"/></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1.wdp"/></Relationships>
</file>

<file path=ppt/slides/_rels/slide1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33.wdp"/><Relationship Id="rId5" Type="http://schemas.openxmlformats.org/officeDocument/2006/relationships/image" Target="../media/image48.png"/><Relationship Id="rId4" Type="http://schemas.microsoft.com/office/2007/relationships/hdphoto" Target="../media/hdphoto32.wdp"/></Relationships>
</file>

<file path=ppt/slides/_rels/slide2.xml.rels><?xml version="1.0" encoding="UTF-8" standalone="yes"?>
<Relationships xmlns="http://schemas.openxmlformats.org/package/2006/relationships"><Relationship Id="rId8" Type="http://schemas.openxmlformats.org/officeDocument/2006/relationships/slide" Target="slide38.xml"/><Relationship Id="rId13" Type="http://schemas.openxmlformats.org/officeDocument/2006/relationships/slide" Target="slide47.xml"/><Relationship Id="rId3" Type="http://schemas.openxmlformats.org/officeDocument/2006/relationships/slide" Target="slide4.xml"/><Relationship Id="rId7" Type="http://schemas.openxmlformats.org/officeDocument/2006/relationships/slide" Target="slide13.xml"/><Relationship Id="rId12" Type="http://schemas.openxmlformats.org/officeDocument/2006/relationships/slide" Target="slide45.xml"/><Relationship Id="rId2" Type="http://schemas.openxmlformats.org/officeDocument/2006/relationships/slide" Target="slide3.xml"/><Relationship Id="rId1" Type="http://schemas.openxmlformats.org/officeDocument/2006/relationships/slideLayout" Target="../slideLayouts/slideLayout6.xml"/><Relationship Id="rId6" Type="http://schemas.openxmlformats.org/officeDocument/2006/relationships/slide" Target="slide10.xml"/><Relationship Id="rId11" Type="http://schemas.openxmlformats.org/officeDocument/2006/relationships/slide" Target="slide43.xml"/><Relationship Id="rId5" Type="http://schemas.openxmlformats.org/officeDocument/2006/relationships/slide" Target="slide7.xml"/><Relationship Id="rId10" Type="http://schemas.openxmlformats.org/officeDocument/2006/relationships/slide" Target="slide41.xml"/><Relationship Id="rId4" Type="http://schemas.openxmlformats.org/officeDocument/2006/relationships/slide" Target="slide6.xml"/><Relationship Id="rId9" Type="http://schemas.openxmlformats.org/officeDocument/2006/relationships/slide" Target="slide39.xml"/><Relationship Id="rId14" Type="http://schemas.openxmlformats.org/officeDocument/2006/relationships/slide" Target="slide48.xml"/></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4.wdp"/></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5.wdp"/></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6.wdp"/></Relationships>
</file>

<file path=ppt/slides/_rels/slide2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37.wdp"/></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39.wdp"/><Relationship Id="rId5" Type="http://schemas.openxmlformats.org/officeDocument/2006/relationships/image" Target="../media/image54.png"/><Relationship Id="rId4" Type="http://schemas.microsoft.com/office/2007/relationships/hdphoto" Target="../media/hdphoto38.wdp"/></Relationships>
</file>

<file path=ppt/slides/_rels/slide2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56.png"/></Relationships>
</file>

<file path=ppt/slides/_rels/slide26.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0.wdp"/></Relationships>
</file>

<file path=ppt/slides/_rels/slide2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1.wdp"/></Relationships>
</file>

<file path=ppt/slides/_rels/slide2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2.wdp"/></Relationships>
</file>

<file path=ppt/slides/_rels/slide2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3.wdp"/></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4.wdp"/></Relationships>
</file>

<file path=ppt/slides/_rels/slide3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5.wdp"/></Relationships>
</file>

<file path=ppt/slides/_rels/slide3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6.wdp"/></Relationships>
</file>

<file path=ppt/slides/_rels/slide3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7.wdp"/></Relationships>
</file>

<file path=ppt/slides/_rels/slide3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8.wdp"/></Relationships>
</file>

<file path=ppt/slides/_rels/slide37.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slide" Target="slide2.xml"/><Relationship Id="rId1" Type="http://schemas.openxmlformats.org/officeDocument/2006/relationships/slideLayout" Target="../slideLayouts/slideLayout6.xml"/><Relationship Id="rId4" Type="http://schemas.microsoft.com/office/2007/relationships/hdphoto" Target="../media/hdphoto49.wdp"/></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microsoft.com/office/2007/relationships/hdphoto" Target="../media/hdphoto50.wdp"/><Relationship Id="rId4" Type="http://schemas.openxmlformats.org/officeDocument/2006/relationships/image" Target="../media/image69.png"/></Relationships>
</file>

<file path=ppt/slides/_rels/slide4.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6.png"/><Relationship Id="rId1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3.png"/><Relationship Id="rId12" Type="http://schemas.microsoft.com/office/2007/relationships/hdphoto" Target="../media/hdphoto5.wdp"/><Relationship Id="rId17" Type="http://schemas.openxmlformats.org/officeDocument/2006/relationships/image" Target="../media/image8.png"/><Relationship Id="rId2" Type="http://schemas.openxmlformats.org/officeDocument/2006/relationships/slide" Target="slide2.xml"/><Relationship Id="rId16" Type="http://schemas.microsoft.com/office/2007/relationships/hdphoto" Target="../media/hdphoto7.wdp"/><Relationship Id="rId1" Type="http://schemas.openxmlformats.org/officeDocument/2006/relationships/slideLayout" Target="../slideLayouts/slideLayout6.xml"/><Relationship Id="rId6" Type="http://schemas.microsoft.com/office/2007/relationships/hdphoto" Target="../media/hdphoto2.wdp"/><Relationship Id="rId11" Type="http://schemas.openxmlformats.org/officeDocument/2006/relationships/image" Target="../media/image5.png"/><Relationship Id="rId5" Type="http://schemas.openxmlformats.org/officeDocument/2006/relationships/image" Target="../media/image2.png"/><Relationship Id="rId15" Type="http://schemas.openxmlformats.org/officeDocument/2006/relationships/image" Target="../media/image7.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4.png"/><Relationship Id="rId14" Type="http://schemas.microsoft.com/office/2007/relationships/hdphoto" Target="../media/hdphoto6.wdp"/></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microsoft.com/office/2007/relationships/hdphoto" Target="../media/hdphoto51.wdp"/><Relationship Id="rId4" Type="http://schemas.openxmlformats.org/officeDocument/2006/relationships/image" Target="../media/image70.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microsoft.com/office/2007/relationships/hdphoto" Target="../media/hdphoto52.wdp"/><Relationship Id="rId4" Type="http://schemas.openxmlformats.org/officeDocument/2006/relationships/image" Target="../media/image71.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microsoft.com/office/2007/relationships/hdphoto" Target="../media/hdphoto53.wdp"/><Relationship Id="rId4" Type="http://schemas.openxmlformats.org/officeDocument/2006/relationships/image" Target="../media/image72.png"/></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microsoft.com/office/2007/relationships/hdphoto" Target="../media/hdphoto54.wdp"/><Relationship Id="rId4" Type="http://schemas.openxmlformats.org/officeDocument/2006/relationships/image" Target="../media/image73.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microsoft.com/office/2007/relationships/hdphoto" Target="../media/hdphoto55.wdp"/><Relationship Id="rId4" Type="http://schemas.openxmlformats.org/officeDocument/2006/relationships/image" Target="../media/image74.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microsoft.com/office/2007/relationships/hdphoto" Target="../media/hdphoto56.wdp"/><Relationship Id="rId4" Type="http://schemas.openxmlformats.org/officeDocument/2006/relationships/image" Target="../media/image75.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microsoft.com/office/2007/relationships/hdphoto" Target="../media/hdphoto57.wdp"/><Relationship Id="rId4" Type="http://schemas.openxmlformats.org/officeDocument/2006/relationships/image" Target="../media/image76.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microsoft.com/office/2007/relationships/hdphoto" Target="../media/hdphoto10.wdp"/><Relationship Id="rId13"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2.png"/><Relationship Id="rId12" Type="http://schemas.microsoft.com/office/2007/relationships/hdphoto" Target="../media/hdphoto12.wdp"/><Relationship Id="rId2" Type="http://schemas.openxmlformats.org/officeDocument/2006/relationships/slide" Target="slide2.xml"/><Relationship Id="rId16" Type="http://schemas.microsoft.com/office/2007/relationships/hdphoto" Target="../media/hdphoto14.wdp"/><Relationship Id="rId1" Type="http://schemas.openxmlformats.org/officeDocument/2006/relationships/slideLayout" Target="../slideLayouts/slideLayout6.xml"/><Relationship Id="rId6" Type="http://schemas.microsoft.com/office/2007/relationships/hdphoto" Target="../media/hdphoto9.wdp"/><Relationship Id="rId11" Type="http://schemas.openxmlformats.org/officeDocument/2006/relationships/image" Target="../media/image14.png"/><Relationship Id="rId5" Type="http://schemas.openxmlformats.org/officeDocument/2006/relationships/image" Target="../media/image11.png"/><Relationship Id="rId15" Type="http://schemas.openxmlformats.org/officeDocument/2006/relationships/image" Target="../media/image16.png"/><Relationship Id="rId10" Type="http://schemas.microsoft.com/office/2007/relationships/hdphoto" Target="../media/hdphoto11.wdp"/><Relationship Id="rId4" Type="http://schemas.microsoft.com/office/2007/relationships/hdphoto" Target="../media/hdphoto8.wdp"/><Relationship Id="rId9" Type="http://schemas.openxmlformats.org/officeDocument/2006/relationships/image" Target="../media/image13.png"/><Relationship Id="rId14" Type="http://schemas.microsoft.com/office/2007/relationships/hdphoto" Target="../media/hdphoto13.wdp"/></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D2JFhDclCUW2K34zr7vvwUcyNeA8K0lg/view?usp=sharing" TargetMode="External"/><Relationship Id="rId2" Type="http://schemas.openxmlformats.org/officeDocument/2006/relationships/slide" Target="slide2.xml"/><Relationship Id="rId1" Type="http://schemas.openxmlformats.org/officeDocument/2006/relationships/slideLayout" Target="../slideLayouts/slideLayout6.xml"/><Relationship Id="rId5" Type="http://schemas.microsoft.com/office/2007/relationships/hdphoto" Target="../media/hdphoto15.wdp"/><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microsoft.com/office/2007/relationships/hdphoto" Target="../media/hdphoto18.wdp"/><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17.wdp"/><Relationship Id="rId11" Type="http://schemas.microsoft.com/office/2007/relationships/hdphoto" Target="../media/hdphoto19.wdp"/><Relationship Id="rId5" Type="http://schemas.openxmlformats.org/officeDocument/2006/relationships/image" Target="../media/image19.png"/><Relationship Id="rId10" Type="http://schemas.openxmlformats.org/officeDocument/2006/relationships/image" Target="../media/image22.png"/><Relationship Id="rId4" Type="http://schemas.microsoft.com/office/2007/relationships/hdphoto" Target="../media/hdphoto16.wdp"/><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slide" Target="slide2.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slide" Target="slide2.xml"/><Relationship Id="rId1" Type="http://schemas.openxmlformats.org/officeDocument/2006/relationships/slideLayout" Target="../slideLayouts/slideLayout6.xml"/><Relationship Id="rId6" Type="http://schemas.microsoft.com/office/2007/relationships/hdphoto" Target="../media/hdphoto20.wdp"/><Relationship Id="rId5" Type="http://schemas.openxmlformats.org/officeDocument/2006/relationships/image" Target="../media/image31.png"/><Relationship Id="rId4" Type="http://schemas.openxmlformats.org/officeDocument/2006/relationships/image" Target="../media/image30.png"/><Relationship Id="rId9" Type="http://schemas.microsoft.com/office/2007/relationships/hdphoto" Target="../media/hdphoto2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B0CCDFE1-D500-436B-9F87-C06385D7EDFE}"/>
              </a:ext>
            </a:extLst>
          </p:cNvPr>
          <p:cNvSpPr txBox="1"/>
          <p:nvPr/>
        </p:nvSpPr>
        <p:spPr>
          <a:xfrm>
            <a:off x="-1055076" y="656370"/>
            <a:ext cx="1122255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3200" b="0" i="0" u="none" strike="noStrike" kern="1200" cap="none" spc="0" normalizeH="0" baseline="0" noProof="0" dirty="0">
                <a:ln>
                  <a:noFill/>
                </a:ln>
                <a:solidFill>
                  <a:prstClr val="black"/>
                </a:solidFill>
                <a:effectLst/>
                <a:uLnTx/>
                <a:uFillTx/>
                <a:latin typeface="Aharoni"/>
                <a:ea typeface="+mn-ea"/>
                <a:cs typeface="Aharoni"/>
              </a:rPr>
              <a:t>		DOMINIO DEL UNIVERSO:  GIMNASIO</a:t>
            </a:r>
            <a:endParaRPr kumimoji="0" lang="es-E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CuadroTexto 5">
            <a:extLst>
              <a:ext uri="{FF2B5EF4-FFF2-40B4-BE49-F238E27FC236}">
                <a16:creationId xmlns:a16="http://schemas.microsoft.com/office/drawing/2014/main" id="{8BA8465E-0F28-4E28-83C0-F769920DE515}"/>
              </a:ext>
            </a:extLst>
          </p:cNvPr>
          <p:cNvSpPr txBox="1"/>
          <p:nvPr/>
        </p:nvSpPr>
        <p:spPr>
          <a:xfrm>
            <a:off x="234316" y="5044364"/>
            <a:ext cx="544903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noFill/>
                </a:ln>
                <a:solidFill>
                  <a:prstClr val="black"/>
                </a:solidFill>
                <a:effectLst/>
                <a:uLnTx/>
                <a:uFillTx/>
                <a:latin typeface="Book Antiqua"/>
                <a:ea typeface="+mn-ea"/>
                <a:cs typeface="+mn-cs"/>
              </a:rPr>
              <a:t>Universidad Laica Eloy Alfaro de Manabí</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noFill/>
                </a:ln>
                <a:solidFill>
                  <a:prstClr val="black"/>
                </a:solidFill>
                <a:effectLst/>
                <a:uLnTx/>
                <a:uFillTx/>
                <a:latin typeface="Book Antiqua"/>
                <a:ea typeface="+mn-ea"/>
                <a:cs typeface="+mn-cs"/>
              </a:rPr>
              <a:t>Carrera Tecnología de la Información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noFill/>
                </a:ln>
                <a:solidFill>
                  <a:prstClr val="black"/>
                </a:solidFill>
                <a:effectLst/>
                <a:uLnTx/>
                <a:uFillTx/>
                <a:latin typeface="Book Antiqua"/>
                <a:ea typeface="+mn-ea"/>
                <a:cs typeface="+mn-cs"/>
              </a:rPr>
              <a:t>Gestión de Base de Datos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noFill/>
                </a:ln>
                <a:solidFill>
                  <a:prstClr val="black"/>
                </a:solidFill>
                <a:effectLst/>
                <a:uLnTx/>
                <a:uFillTx/>
                <a:latin typeface="Book Antiqua"/>
                <a:ea typeface="+mn-ea"/>
                <a:cs typeface="+mn-cs"/>
              </a:rPr>
              <a:t>Estudiante: Mendoza Alcívar Alejandro Javier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1" i="0" u="none" strike="noStrike" kern="1200" cap="none" spc="0" normalizeH="0" baseline="0" noProof="0" dirty="0">
                <a:ln>
                  <a:noFill/>
                </a:ln>
                <a:solidFill>
                  <a:prstClr val="black"/>
                </a:solidFill>
                <a:effectLst/>
                <a:uLnTx/>
                <a:uFillTx/>
                <a:latin typeface="Book Antiqua"/>
                <a:ea typeface="+mn-ea"/>
                <a:cs typeface="+mn-cs"/>
              </a:rPr>
              <a:t>Curso: 5”A”</a:t>
            </a:r>
          </a:p>
        </p:txBody>
      </p:sp>
      <p:sp>
        <p:nvSpPr>
          <p:cNvPr id="7" name="Rectángulo: esquinas redondeadas 6">
            <a:extLst>
              <a:ext uri="{FF2B5EF4-FFF2-40B4-BE49-F238E27FC236}">
                <a16:creationId xmlns:a16="http://schemas.microsoft.com/office/drawing/2014/main" id="{FAEBF03B-056E-443A-A32E-3106EEC5D727}"/>
              </a:ext>
            </a:extLst>
          </p:cNvPr>
          <p:cNvSpPr/>
          <p:nvPr/>
        </p:nvSpPr>
        <p:spPr>
          <a:xfrm>
            <a:off x="5891578" y="6184654"/>
            <a:ext cx="6301153" cy="674077"/>
          </a:xfrm>
          <a:prstGeom prst="round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black">
                    <a:lumMod val="95000"/>
                    <a:lumOff val="5000"/>
                  </a:prstClr>
                </a:solidFill>
                <a:effectLst/>
                <a:uLnTx/>
                <a:uFillTx/>
                <a:latin typeface="Calibri" panose="020F0502020204030204"/>
                <a:ea typeface="+mn-ea"/>
                <a:cs typeface="Calibri"/>
              </a:rPr>
              <a:t>Fuente: </a:t>
            </a:r>
            <a:r>
              <a:rPr kumimoji="0" lang="es-ES" sz="1800" b="0" i="0" u="sng" strike="noStrike" kern="1200" cap="none" spc="0" normalizeH="0" baseline="0" noProof="0" dirty="0">
                <a:ln>
                  <a:noFill/>
                </a:ln>
                <a:solidFill>
                  <a:prstClr val="black">
                    <a:lumMod val="95000"/>
                    <a:lumOff val="5000"/>
                  </a:prstClr>
                </a:solidFill>
                <a:effectLst/>
                <a:uLnTx/>
                <a:uFillTx/>
                <a:latin typeface="Calibri" panose="020F0502020204030204"/>
                <a:ea typeface="+mn-lt"/>
                <a:cs typeface="Calibri" panose="020F0502020204030204"/>
              </a:rPr>
              <a:t>Propia</a:t>
            </a:r>
            <a:endParaRPr kumimoji="0" lang="es-ES" sz="1800" b="0" i="0" u="none" strike="noStrike" kern="1200" cap="none" spc="0" normalizeH="0" baseline="0" noProof="0" dirty="0">
              <a:ln>
                <a:noFill/>
              </a:ln>
              <a:solidFill>
                <a:prstClr val="black">
                  <a:lumMod val="95000"/>
                  <a:lumOff val="5000"/>
                </a:prstClr>
              </a:solidFill>
              <a:effectLst/>
              <a:uLnTx/>
              <a:uFillTx/>
              <a:latin typeface="Calibri" panose="020F0502020204030204"/>
              <a:ea typeface="+mn-ea"/>
              <a:cs typeface="Calibri"/>
            </a:endParaRPr>
          </a:p>
        </p:txBody>
      </p:sp>
      <p:sp>
        <p:nvSpPr>
          <p:cNvPr id="2" name="CuadroTexto 1">
            <a:extLst>
              <a:ext uri="{FF2B5EF4-FFF2-40B4-BE49-F238E27FC236}">
                <a16:creationId xmlns:a16="http://schemas.microsoft.com/office/drawing/2014/main" id="{354612C6-2A7F-4A22-BD3F-2DB6AC4B0276}"/>
              </a:ext>
            </a:extLst>
          </p:cNvPr>
          <p:cNvSpPr txBox="1"/>
          <p:nvPr/>
        </p:nvSpPr>
        <p:spPr>
          <a:xfrm>
            <a:off x="1528737" y="2235178"/>
            <a:ext cx="9968719"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600" b="0" i="0" u="none" strike="noStrike" kern="1200" cap="none" spc="0" normalizeH="0" baseline="0" noProof="0" dirty="0">
              <a:ln>
                <a:noFill/>
              </a:ln>
              <a:solidFill>
                <a:srgbClr val="E7E6E6">
                  <a:lumMod val="25000"/>
                </a:srgbClr>
              </a:solidFill>
              <a:effectLst/>
              <a:uLnTx/>
              <a:uFillTx/>
              <a:latin typeface="Cooper Black"/>
              <a:ea typeface="+mn-ea"/>
              <a:cs typeface="Aharoni"/>
            </a:endParaRPr>
          </a:p>
          <a:p>
            <a:pPr marL="457200" marR="0" lvl="0" indent="-457200" algn="just" defTabSz="914400" rtl="0" eaLnBrk="1" fontAlgn="auto" latinLnBrk="0" hangingPunct="1">
              <a:lnSpc>
                <a:spcPct val="100000"/>
              </a:lnSpc>
              <a:spcBef>
                <a:spcPts val="0"/>
              </a:spcBef>
              <a:spcAft>
                <a:spcPts val="0"/>
              </a:spcAft>
              <a:buClrTx/>
              <a:buSzTx/>
              <a:buFontTx/>
              <a:buChar char="-"/>
              <a:tabLst/>
              <a:defRPr/>
            </a:pPr>
            <a:r>
              <a:rPr kumimoji="0" lang="es-EC" sz="2600" b="0" i="0" u="none" strike="noStrike" kern="1200" cap="none" spc="0" normalizeH="0" baseline="0" noProof="0" dirty="0">
                <a:ln>
                  <a:noFill/>
                </a:ln>
                <a:solidFill>
                  <a:srgbClr val="E7E6E6">
                    <a:lumMod val="25000"/>
                  </a:srgbClr>
                </a:solidFill>
                <a:effectLst/>
                <a:uLnTx/>
                <a:uFillTx/>
                <a:latin typeface="Cooper Black"/>
                <a:ea typeface="+mn-ea"/>
                <a:cs typeface="Aharoni"/>
              </a:rPr>
              <a:t>Realizar un modelo de datos de un gimnasio donde se guarde la información dentro </a:t>
            </a:r>
            <a:r>
              <a:rPr lang="es-EC" sz="2600" dirty="0">
                <a:solidFill>
                  <a:srgbClr val="E7E6E6">
                    <a:lumMod val="25000"/>
                  </a:srgbClr>
                </a:solidFill>
                <a:latin typeface="Cooper Black"/>
                <a:cs typeface="Aharoni"/>
              </a:rPr>
              <a:t>de una </a:t>
            </a:r>
            <a:r>
              <a:rPr kumimoji="0" lang="es-EC" sz="2600" b="0" i="0" u="none" strike="noStrike" kern="1200" cap="none" spc="0" normalizeH="0" baseline="0" noProof="0" dirty="0">
                <a:ln>
                  <a:noFill/>
                </a:ln>
                <a:solidFill>
                  <a:srgbClr val="E7E6E6">
                    <a:lumMod val="25000"/>
                  </a:srgbClr>
                </a:solidFill>
                <a:effectLst/>
                <a:uLnTx/>
                <a:uFillTx/>
                <a:latin typeface="Cooper Black"/>
                <a:ea typeface="+mn-ea"/>
                <a:cs typeface="Aharoni"/>
              </a:rPr>
              <a:t>base de datos utilizando creaciones, inserciones y las respectivas consultas.</a:t>
            </a:r>
            <a:endParaRPr kumimoji="0" lang="es-ES" sz="1800" b="0" i="0" u="none" strike="noStrike" kern="1200" cap="none" spc="0" normalizeH="0" baseline="0" noProof="0" dirty="0">
              <a:ln>
                <a:noFill/>
              </a:ln>
              <a:solidFill>
                <a:srgbClr val="E7E6E6">
                  <a:lumMod val="25000"/>
                </a:srgbClr>
              </a:solidFill>
              <a:effectLst/>
              <a:uLnTx/>
              <a:uFillTx/>
              <a:latin typeface="Calibri" panose="020F0502020204030204"/>
              <a:ea typeface="+mn-ea"/>
              <a:cs typeface="Calibri"/>
            </a:endParaRPr>
          </a:p>
        </p:txBody>
      </p:sp>
      <p:sp>
        <p:nvSpPr>
          <p:cNvPr id="12" name="CuadroTexto 11">
            <a:extLst>
              <a:ext uri="{FF2B5EF4-FFF2-40B4-BE49-F238E27FC236}">
                <a16:creationId xmlns:a16="http://schemas.microsoft.com/office/drawing/2014/main" id="{BFABEB2C-D8CD-456C-8645-6485FA70F3AF}"/>
              </a:ext>
            </a:extLst>
          </p:cNvPr>
          <p:cNvSpPr txBox="1"/>
          <p:nvPr/>
        </p:nvSpPr>
        <p:spPr>
          <a:xfrm>
            <a:off x="907218" y="1760501"/>
            <a:ext cx="996871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600" b="0" i="0" u="sng" strike="noStrike" kern="1200" cap="none" spc="0" normalizeH="0" baseline="0" noProof="0" dirty="0">
                <a:ln>
                  <a:noFill/>
                </a:ln>
                <a:solidFill>
                  <a:srgbClr val="E7E6E6">
                    <a:lumMod val="25000"/>
                  </a:srgbClr>
                </a:solidFill>
                <a:effectLst/>
                <a:uLnTx/>
                <a:uFillTx/>
                <a:latin typeface="Cooper Black"/>
                <a:ea typeface="+mn-ea"/>
                <a:cs typeface="Aharoni"/>
              </a:rPr>
              <a:t>OBJETIVO:</a:t>
            </a:r>
            <a:endParaRPr kumimoji="0" lang="es-ES" sz="1800" b="0" i="0" u="sng" strike="noStrike" kern="1200" cap="none" spc="0" normalizeH="0" baseline="0" noProof="0" dirty="0">
              <a:ln>
                <a:noFill/>
              </a:ln>
              <a:solidFill>
                <a:srgbClr val="E7E6E6">
                  <a:lumMod val="25000"/>
                </a:srgbClr>
              </a:solidFill>
              <a:effectLst/>
              <a:uLnTx/>
              <a:uFillTx/>
              <a:latin typeface="Calibri" panose="020F0502020204030204"/>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noProof="0" dirty="0">
              <a:ln>
                <a:noFill/>
              </a:ln>
              <a:solidFill>
                <a:srgbClr val="E7E6E6">
                  <a:lumMod val="25000"/>
                </a:srgbClr>
              </a:solidFill>
              <a:effectLst/>
              <a:uLnTx/>
              <a:uFillTx/>
              <a:latin typeface="Calibri" panose="020F0502020204030204"/>
              <a:ea typeface="+mn-ea"/>
              <a:cs typeface="Calibri"/>
            </a:endParaRPr>
          </a:p>
        </p:txBody>
      </p:sp>
    </p:spTree>
    <p:extLst>
      <p:ext uri="{BB962C8B-B14F-4D97-AF65-F5344CB8AC3E}">
        <p14:creationId xmlns:p14="http://schemas.microsoft.com/office/powerpoint/2010/main" val="2793300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RELACIONES CON LLAVES FORANEAS</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10" name="Imagen 9">
            <a:extLst>
              <a:ext uri="{FF2B5EF4-FFF2-40B4-BE49-F238E27FC236}">
                <a16:creationId xmlns:a16="http://schemas.microsoft.com/office/drawing/2014/main" id="{98D9818B-5D5C-484E-8892-F2B599429C01}"/>
              </a:ext>
            </a:extLst>
          </p:cNvPr>
          <p:cNvPicPr>
            <a:picLocks noChangeAspect="1"/>
          </p:cNvPicPr>
          <p:nvPr/>
        </p:nvPicPr>
        <p:blipFill>
          <a:blip r:embed="rId3"/>
          <a:stretch>
            <a:fillRect/>
          </a:stretch>
        </p:blipFill>
        <p:spPr>
          <a:xfrm>
            <a:off x="1589615" y="1648789"/>
            <a:ext cx="9012769" cy="4979496"/>
          </a:xfrm>
          <a:prstGeom prst="rect">
            <a:avLst/>
          </a:prstGeom>
        </p:spPr>
      </p:pic>
    </p:spTree>
    <p:extLst>
      <p:ext uri="{BB962C8B-B14F-4D97-AF65-F5344CB8AC3E}">
        <p14:creationId xmlns:p14="http://schemas.microsoft.com/office/powerpoint/2010/main" val="565584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RELACIONES CON LLAVES FORANEAS</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8" name="Imagen 7">
            <a:extLst>
              <a:ext uri="{FF2B5EF4-FFF2-40B4-BE49-F238E27FC236}">
                <a16:creationId xmlns:a16="http://schemas.microsoft.com/office/drawing/2014/main" id="{17B0DFC6-96AA-437D-B5ED-575804AE4E5A}"/>
              </a:ext>
            </a:extLst>
          </p:cNvPr>
          <p:cNvPicPr>
            <a:picLocks noChangeAspect="1"/>
          </p:cNvPicPr>
          <p:nvPr/>
        </p:nvPicPr>
        <p:blipFill>
          <a:blip r:embed="rId3"/>
          <a:stretch>
            <a:fillRect/>
          </a:stretch>
        </p:blipFill>
        <p:spPr>
          <a:xfrm>
            <a:off x="1280239" y="1536027"/>
            <a:ext cx="9284597" cy="5179828"/>
          </a:xfrm>
          <a:prstGeom prst="rect">
            <a:avLst/>
          </a:prstGeom>
        </p:spPr>
      </p:pic>
    </p:spTree>
    <p:extLst>
      <p:ext uri="{BB962C8B-B14F-4D97-AF65-F5344CB8AC3E}">
        <p14:creationId xmlns:p14="http://schemas.microsoft.com/office/powerpoint/2010/main" val="2257779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RELACIONES CON LLAVES FORANEAS</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8" name="Imagen 7">
            <a:extLst>
              <a:ext uri="{FF2B5EF4-FFF2-40B4-BE49-F238E27FC236}">
                <a16:creationId xmlns:a16="http://schemas.microsoft.com/office/drawing/2014/main" id="{853C45DB-3C3B-49C2-872C-9893D966A175}"/>
              </a:ext>
            </a:extLst>
          </p:cNvPr>
          <p:cNvPicPr>
            <a:picLocks noChangeAspect="1"/>
          </p:cNvPicPr>
          <p:nvPr/>
        </p:nvPicPr>
        <p:blipFill>
          <a:blip r:embed="rId3"/>
          <a:stretch>
            <a:fillRect/>
          </a:stretch>
        </p:blipFill>
        <p:spPr>
          <a:xfrm>
            <a:off x="1763527" y="1594076"/>
            <a:ext cx="8055722" cy="5263924"/>
          </a:xfrm>
          <a:prstGeom prst="rect">
            <a:avLst/>
          </a:prstGeom>
        </p:spPr>
      </p:pic>
    </p:spTree>
    <p:extLst>
      <p:ext uri="{BB962C8B-B14F-4D97-AF65-F5344CB8AC3E}">
        <p14:creationId xmlns:p14="http://schemas.microsoft.com/office/powerpoint/2010/main" val="460132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11" name="Imagen 10">
            <a:extLst>
              <a:ext uri="{FF2B5EF4-FFF2-40B4-BE49-F238E27FC236}">
                <a16:creationId xmlns:a16="http://schemas.microsoft.com/office/drawing/2014/main" id="{61E908AD-1C60-4503-97D6-1AA73E419BF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372469" y="2145934"/>
            <a:ext cx="11819531" cy="2100713"/>
          </a:xfrm>
          <a:prstGeom prst="rect">
            <a:avLst/>
          </a:prstGeom>
        </p:spPr>
      </p:pic>
      <p:pic>
        <p:nvPicPr>
          <p:cNvPr id="13" name="Imagen 12">
            <a:extLst>
              <a:ext uri="{FF2B5EF4-FFF2-40B4-BE49-F238E27FC236}">
                <a16:creationId xmlns:a16="http://schemas.microsoft.com/office/drawing/2014/main" id="{2AA6EE79-3DD6-43E2-9762-7E47F5B5216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1805368" y="4525153"/>
            <a:ext cx="8581262" cy="1959601"/>
          </a:xfrm>
          <a:prstGeom prst="rect">
            <a:avLst/>
          </a:prstGeom>
        </p:spPr>
      </p:pic>
      <p:sp>
        <p:nvSpPr>
          <p:cNvPr id="16" name="CuadroTexto 15">
            <a:extLst>
              <a:ext uri="{FF2B5EF4-FFF2-40B4-BE49-F238E27FC236}">
                <a16:creationId xmlns:a16="http://schemas.microsoft.com/office/drawing/2014/main" id="{419E7F8D-F6DB-4308-A0A5-CF06D7223E1E}"/>
              </a:ext>
            </a:extLst>
          </p:cNvPr>
          <p:cNvSpPr txBox="1"/>
          <p:nvPr/>
        </p:nvSpPr>
        <p:spPr>
          <a:xfrm>
            <a:off x="490537" y="1543662"/>
            <a:ext cx="10594805" cy="400110"/>
          </a:xfrm>
          <a:prstGeom prst="rect">
            <a:avLst/>
          </a:prstGeom>
          <a:noFill/>
        </p:spPr>
        <p:txBody>
          <a:bodyPr wrap="square">
            <a:spAutoFit/>
          </a:bodyPr>
          <a:lstStyle/>
          <a:p>
            <a:r>
              <a:rPr lang="es-MX" sz="2000" b="1" dirty="0"/>
              <a:t>TABLA RUTINA</a:t>
            </a:r>
            <a:endParaRPr lang="es-MX" sz="2000" dirty="0"/>
          </a:p>
        </p:txBody>
      </p:sp>
    </p:spTree>
    <p:extLst>
      <p:ext uri="{BB962C8B-B14F-4D97-AF65-F5344CB8AC3E}">
        <p14:creationId xmlns:p14="http://schemas.microsoft.com/office/powerpoint/2010/main" val="2489443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543662"/>
            <a:ext cx="10594805" cy="400110"/>
          </a:xfrm>
          <a:prstGeom prst="rect">
            <a:avLst/>
          </a:prstGeom>
          <a:noFill/>
        </p:spPr>
        <p:txBody>
          <a:bodyPr wrap="square">
            <a:spAutoFit/>
          </a:bodyPr>
          <a:lstStyle/>
          <a:p>
            <a:r>
              <a:rPr lang="es-MX" sz="2000" b="1" dirty="0"/>
              <a:t>TABLA TIPO DE CLIENTE Y TIPO DE CARGO</a:t>
            </a:r>
            <a:endParaRPr lang="es-MX" sz="2000" dirty="0"/>
          </a:p>
        </p:txBody>
      </p:sp>
      <p:pic>
        <p:nvPicPr>
          <p:cNvPr id="4" name="Imagen 3">
            <a:extLst>
              <a:ext uri="{FF2B5EF4-FFF2-40B4-BE49-F238E27FC236}">
                <a16:creationId xmlns:a16="http://schemas.microsoft.com/office/drawing/2014/main" id="{BA874D2A-7649-4D2E-AA1A-87CC5EB17FE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910829" y="2317313"/>
            <a:ext cx="9926504" cy="932323"/>
          </a:xfrm>
          <a:prstGeom prst="rect">
            <a:avLst/>
          </a:prstGeom>
        </p:spPr>
      </p:pic>
      <p:pic>
        <p:nvPicPr>
          <p:cNvPr id="6" name="Imagen 5">
            <a:extLst>
              <a:ext uri="{FF2B5EF4-FFF2-40B4-BE49-F238E27FC236}">
                <a16:creationId xmlns:a16="http://schemas.microsoft.com/office/drawing/2014/main" id="{05C8231B-22A5-4A6D-9B8E-EECFC33AE43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1487603" y="4631420"/>
            <a:ext cx="3576766" cy="1844710"/>
          </a:xfrm>
          <a:prstGeom prst="rect">
            <a:avLst/>
          </a:prstGeom>
        </p:spPr>
      </p:pic>
      <p:pic>
        <p:nvPicPr>
          <p:cNvPr id="9" name="Imagen 8">
            <a:extLst>
              <a:ext uri="{FF2B5EF4-FFF2-40B4-BE49-F238E27FC236}">
                <a16:creationId xmlns:a16="http://schemas.microsoft.com/office/drawing/2014/main" id="{30182377-6AA8-47B9-86C6-9C6B84C3BCA9}"/>
              </a:ext>
            </a:extLst>
          </p:cNvPr>
          <p:cNvPicPr>
            <a:picLocks noChangeAspect="1"/>
          </p:cNvPicPr>
          <p:nvPr/>
        </p:nvPicPr>
        <p:blipFill>
          <a:blip r:embed="rId7">
            <a:extLst>
              <a:ext uri="{BEBA8EAE-BF5A-486C-A8C5-ECC9F3942E4B}">
                <a14:imgProps xmlns:a14="http://schemas.microsoft.com/office/drawing/2010/main">
                  <a14:imgLayer r:embed="rId8">
                    <a14:imgEffect>
                      <a14:sharpenSoften amount="25000"/>
                    </a14:imgEffect>
                    <a14:imgEffect>
                      <a14:brightnessContrast contrast="-40000"/>
                    </a14:imgEffect>
                  </a14:imgLayer>
                </a14:imgProps>
              </a:ext>
            </a:extLst>
          </a:blip>
          <a:stretch>
            <a:fillRect/>
          </a:stretch>
        </p:blipFill>
        <p:spPr>
          <a:xfrm>
            <a:off x="1046976" y="3487536"/>
            <a:ext cx="8997355" cy="977666"/>
          </a:xfrm>
          <a:prstGeom prst="rect">
            <a:avLst/>
          </a:prstGeom>
        </p:spPr>
      </p:pic>
      <p:pic>
        <p:nvPicPr>
          <p:cNvPr id="15" name="Imagen 14">
            <a:extLst>
              <a:ext uri="{FF2B5EF4-FFF2-40B4-BE49-F238E27FC236}">
                <a16:creationId xmlns:a16="http://schemas.microsoft.com/office/drawing/2014/main" id="{652110A5-2F8A-4BAF-AE2E-D2838AA23C5F}"/>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25000"/>
                    </a14:imgEffect>
                    <a14:imgEffect>
                      <a14:brightnessContrast contrast="-40000"/>
                    </a14:imgEffect>
                  </a14:imgLayer>
                </a14:imgProps>
              </a:ext>
            </a:extLst>
          </a:blip>
          <a:stretch>
            <a:fillRect/>
          </a:stretch>
        </p:blipFill>
        <p:spPr>
          <a:xfrm>
            <a:off x="5874081" y="4631420"/>
            <a:ext cx="3576766" cy="1694258"/>
          </a:xfrm>
          <a:prstGeom prst="rect">
            <a:avLst/>
          </a:prstGeom>
        </p:spPr>
      </p:pic>
    </p:spTree>
    <p:extLst>
      <p:ext uri="{BB962C8B-B14F-4D97-AF65-F5344CB8AC3E}">
        <p14:creationId xmlns:p14="http://schemas.microsoft.com/office/powerpoint/2010/main" val="2555204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543662"/>
            <a:ext cx="10594805" cy="400110"/>
          </a:xfrm>
          <a:prstGeom prst="rect">
            <a:avLst/>
          </a:prstGeom>
          <a:noFill/>
        </p:spPr>
        <p:txBody>
          <a:bodyPr wrap="square">
            <a:spAutoFit/>
          </a:bodyPr>
          <a:lstStyle/>
          <a:p>
            <a:r>
              <a:rPr lang="es-MX" sz="2000" b="1" dirty="0"/>
              <a:t>TABLA CLIENTE</a:t>
            </a:r>
            <a:endParaRPr lang="es-MX" sz="2000" dirty="0"/>
          </a:p>
        </p:txBody>
      </p:sp>
      <p:pic>
        <p:nvPicPr>
          <p:cNvPr id="4" name="Imagen 3">
            <a:extLst>
              <a:ext uri="{FF2B5EF4-FFF2-40B4-BE49-F238E27FC236}">
                <a16:creationId xmlns:a16="http://schemas.microsoft.com/office/drawing/2014/main" id="{7B29A7C4-6B8F-4728-9495-F9EBF9D831B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315062" y="2077813"/>
            <a:ext cx="11605468" cy="4379258"/>
          </a:xfrm>
          <a:prstGeom prst="rect">
            <a:avLst/>
          </a:prstGeom>
        </p:spPr>
      </p:pic>
    </p:spTree>
    <p:extLst>
      <p:ext uri="{BB962C8B-B14F-4D97-AF65-F5344CB8AC3E}">
        <p14:creationId xmlns:p14="http://schemas.microsoft.com/office/powerpoint/2010/main" val="2778549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396787" y="2021201"/>
            <a:ext cx="10594805" cy="400110"/>
          </a:xfrm>
          <a:prstGeom prst="rect">
            <a:avLst/>
          </a:prstGeom>
          <a:noFill/>
        </p:spPr>
        <p:txBody>
          <a:bodyPr wrap="square">
            <a:spAutoFit/>
          </a:bodyPr>
          <a:lstStyle/>
          <a:p>
            <a:r>
              <a:rPr lang="es-MX" sz="2000" b="1" dirty="0"/>
              <a:t>TABLA CLIENTE</a:t>
            </a:r>
            <a:endParaRPr lang="es-MX" sz="2000" dirty="0"/>
          </a:p>
        </p:txBody>
      </p:sp>
      <p:pic>
        <p:nvPicPr>
          <p:cNvPr id="5" name="Imagen 4">
            <a:extLst>
              <a:ext uri="{FF2B5EF4-FFF2-40B4-BE49-F238E27FC236}">
                <a16:creationId xmlns:a16="http://schemas.microsoft.com/office/drawing/2014/main" id="{D49540EA-DEBD-4FD7-A0EC-AA54ACEE3F2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490537" y="2770014"/>
            <a:ext cx="11359162" cy="2463168"/>
          </a:xfrm>
          <a:prstGeom prst="rect">
            <a:avLst/>
          </a:prstGeom>
        </p:spPr>
      </p:pic>
    </p:spTree>
    <p:extLst>
      <p:ext uri="{BB962C8B-B14F-4D97-AF65-F5344CB8AC3E}">
        <p14:creationId xmlns:p14="http://schemas.microsoft.com/office/powerpoint/2010/main" val="405697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298313" y="2021201"/>
            <a:ext cx="10594805" cy="400110"/>
          </a:xfrm>
          <a:prstGeom prst="rect">
            <a:avLst/>
          </a:prstGeom>
          <a:noFill/>
        </p:spPr>
        <p:txBody>
          <a:bodyPr wrap="square">
            <a:spAutoFit/>
          </a:bodyPr>
          <a:lstStyle/>
          <a:p>
            <a:r>
              <a:rPr lang="es-MX" sz="2000" b="1" dirty="0"/>
              <a:t>TABLA PERSONAL</a:t>
            </a:r>
            <a:endParaRPr lang="es-MX" sz="2000" dirty="0"/>
          </a:p>
        </p:txBody>
      </p:sp>
      <p:pic>
        <p:nvPicPr>
          <p:cNvPr id="5" name="Imagen 4">
            <a:extLst>
              <a:ext uri="{FF2B5EF4-FFF2-40B4-BE49-F238E27FC236}">
                <a16:creationId xmlns:a16="http://schemas.microsoft.com/office/drawing/2014/main" id="{33F0CA18-5DB4-48EA-8393-D38BFCAAEE7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298313" y="2717779"/>
            <a:ext cx="11624956" cy="2855626"/>
          </a:xfrm>
          <a:prstGeom prst="rect">
            <a:avLst/>
          </a:prstGeom>
        </p:spPr>
      </p:pic>
    </p:spTree>
    <p:extLst>
      <p:ext uri="{BB962C8B-B14F-4D97-AF65-F5344CB8AC3E}">
        <p14:creationId xmlns:p14="http://schemas.microsoft.com/office/powerpoint/2010/main" val="2963092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340516" y="2225543"/>
            <a:ext cx="10594805" cy="400110"/>
          </a:xfrm>
          <a:prstGeom prst="rect">
            <a:avLst/>
          </a:prstGeom>
          <a:noFill/>
        </p:spPr>
        <p:txBody>
          <a:bodyPr wrap="square">
            <a:spAutoFit/>
          </a:bodyPr>
          <a:lstStyle/>
          <a:p>
            <a:r>
              <a:rPr lang="es-MX" sz="2000" b="1" dirty="0"/>
              <a:t>TABLA PERSONAL</a:t>
            </a:r>
            <a:endParaRPr lang="es-MX" sz="2000" dirty="0"/>
          </a:p>
        </p:txBody>
      </p:sp>
      <p:pic>
        <p:nvPicPr>
          <p:cNvPr id="8" name="Imagen 7">
            <a:extLst>
              <a:ext uri="{FF2B5EF4-FFF2-40B4-BE49-F238E27FC236}">
                <a16:creationId xmlns:a16="http://schemas.microsoft.com/office/drawing/2014/main" id="{A162EB0B-EB70-4E70-B0D9-E14967E4B01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06809" y="2972843"/>
            <a:ext cx="11978381" cy="2517284"/>
          </a:xfrm>
          <a:prstGeom prst="rect">
            <a:avLst/>
          </a:prstGeom>
        </p:spPr>
      </p:pic>
    </p:spTree>
    <p:extLst>
      <p:ext uri="{BB962C8B-B14F-4D97-AF65-F5344CB8AC3E}">
        <p14:creationId xmlns:p14="http://schemas.microsoft.com/office/powerpoint/2010/main" val="2189185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04249" y="1700612"/>
            <a:ext cx="10594805" cy="400110"/>
          </a:xfrm>
          <a:prstGeom prst="rect">
            <a:avLst/>
          </a:prstGeom>
          <a:noFill/>
        </p:spPr>
        <p:txBody>
          <a:bodyPr wrap="square">
            <a:spAutoFit/>
          </a:bodyPr>
          <a:lstStyle/>
          <a:p>
            <a:r>
              <a:rPr lang="es-MX" sz="2000" b="1" dirty="0"/>
              <a:t>TABLA MAQUINA</a:t>
            </a:r>
            <a:endParaRPr lang="es-MX" sz="2000" dirty="0"/>
          </a:p>
        </p:txBody>
      </p:sp>
      <p:pic>
        <p:nvPicPr>
          <p:cNvPr id="4" name="Imagen 3">
            <a:extLst>
              <a:ext uri="{FF2B5EF4-FFF2-40B4-BE49-F238E27FC236}">
                <a16:creationId xmlns:a16="http://schemas.microsoft.com/office/drawing/2014/main" id="{A61ADB4E-8A04-47E1-A148-5055FA5220E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202123" y="2306357"/>
            <a:ext cx="11787751" cy="2245286"/>
          </a:xfrm>
          <a:prstGeom prst="rect">
            <a:avLst/>
          </a:prstGeom>
        </p:spPr>
      </p:pic>
      <p:pic>
        <p:nvPicPr>
          <p:cNvPr id="6" name="Imagen 5">
            <a:extLst>
              <a:ext uri="{FF2B5EF4-FFF2-40B4-BE49-F238E27FC236}">
                <a16:creationId xmlns:a16="http://schemas.microsoft.com/office/drawing/2014/main" id="{D7B714A4-B383-42F6-8B42-6BD5170E917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1397440" y="4909145"/>
            <a:ext cx="7816898" cy="1648613"/>
          </a:xfrm>
          <a:prstGeom prst="rect">
            <a:avLst/>
          </a:prstGeom>
        </p:spPr>
      </p:pic>
    </p:spTree>
    <p:extLst>
      <p:ext uri="{BB962C8B-B14F-4D97-AF65-F5344CB8AC3E}">
        <p14:creationId xmlns:p14="http://schemas.microsoft.com/office/powerpoint/2010/main" val="1465816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5B336162-B533-4EFE-8BB3-8EBB4A5E3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314384" cy="6858000"/>
          </a:xfrm>
          <a:prstGeom prst="rect">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18F46BE-AE68-4871-A0E0-164EAE8C7643}"/>
              </a:ext>
            </a:extLst>
          </p:cNvPr>
          <p:cNvSpPr>
            <a:spLocks noGrp="1"/>
          </p:cNvSpPr>
          <p:nvPr>
            <p:ph type="title"/>
          </p:nvPr>
        </p:nvSpPr>
        <p:spPr>
          <a:xfrm>
            <a:off x="829781" y="2745736"/>
            <a:ext cx="3698803" cy="1366528"/>
          </a:xfrm>
          <a:solidFill>
            <a:srgbClr val="FFFFFF"/>
          </a:solidFill>
          <a:ln w="25400" cap="sq">
            <a:solidFill>
              <a:srgbClr val="404040"/>
            </a:solidFill>
            <a:miter lim="800000"/>
          </a:ln>
        </p:spPr>
        <p:txBody>
          <a:bodyPr vert="horz" lIns="91440" tIns="45720" rIns="91440" bIns="45720" rtlCol="0" anchor="ctr">
            <a:normAutofit/>
          </a:bodyPr>
          <a:lstStyle/>
          <a:p>
            <a:pPr algn="ctr"/>
            <a:r>
              <a:rPr lang="es-EC" sz="3200" b="1" kern="1200" dirty="0">
                <a:solidFill>
                  <a:srgbClr val="262626"/>
                </a:solidFill>
                <a:latin typeface="+mj-lt"/>
                <a:ea typeface="+mj-ea"/>
                <a:cs typeface="+mj-cs"/>
              </a:rPr>
              <a:t>Índice</a:t>
            </a:r>
            <a:endParaRPr lang="es-EC" sz="3200" kern="1200" dirty="0">
              <a:solidFill>
                <a:srgbClr val="262626"/>
              </a:solidFill>
              <a:latin typeface="+mj-lt"/>
              <a:ea typeface="+mj-ea"/>
              <a:cs typeface="+mj-cs"/>
            </a:endParaRPr>
          </a:p>
        </p:txBody>
      </p:sp>
      <p:sp>
        <p:nvSpPr>
          <p:cNvPr id="3" name="CuadroTexto 2">
            <a:extLst>
              <a:ext uri="{FF2B5EF4-FFF2-40B4-BE49-F238E27FC236}">
                <a16:creationId xmlns:a16="http://schemas.microsoft.com/office/drawing/2014/main" id="{9D28A475-0C82-4684-8B0A-14852855ED58}"/>
              </a:ext>
            </a:extLst>
          </p:cNvPr>
          <p:cNvSpPr txBox="1"/>
          <p:nvPr/>
        </p:nvSpPr>
        <p:spPr>
          <a:xfrm>
            <a:off x="5566225" y="201624"/>
            <a:ext cx="6310216" cy="625083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marL="114300" lvl="0">
              <a:lnSpc>
                <a:spcPct val="90000"/>
              </a:lnSpc>
              <a:spcAft>
                <a:spcPts val="600"/>
              </a:spcAft>
              <a:defRPr/>
            </a:pP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2" action="ppaction://hlinksldjump"/>
              </a:rPr>
              <a:t>Universo del Discurso</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3" action="ppaction://hlinksldjump"/>
              </a:rPr>
              <a:t>Entidades</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4" action="ppaction://hlinksldjump"/>
              </a:rPr>
              <a:t>Modelo Lógico/Relacional</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5" action="ppaction://hlinksldjump"/>
              </a:rPr>
              <a:t>Creación de tablas</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6" action="ppaction://hlinksldjump"/>
              </a:rPr>
              <a:t>Alter table “Constraints”</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7" action="ppaction://hlinksldjump"/>
              </a:rPr>
              <a:t>Inserciones</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8" action="ppaction://hlinksldjump"/>
              </a:rPr>
              <a:t>Consultas</a:t>
            </a:r>
            <a:endParaRPr lang="es-MX" sz="2400" dirty="0">
              <a:cs typeface="Calibri"/>
              <a:hlinkClick r:id="rId6" action="ppaction://hlinksldjump"/>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9" action="ppaction://hlinksldjump"/>
              </a:rPr>
              <a:t>Consulta 1</a:t>
            </a:r>
            <a:endParaRPr lang="es-MX" sz="2400" dirty="0">
              <a:cs typeface="Calibri"/>
            </a:endParaRPr>
          </a:p>
          <a:p>
            <a:pPr marL="342900" indent="-228600">
              <a:lnSpc>
                <a:spcPct val="90000"/>
              </a:lnSpc>
              <a:spcAft>
                <a:spcPts val="600"/>
              </a:spcAft>
              <a:buFont typeface="Arial" panose="020B0604020202020204" pitchFamily="34" charset="0"/>
              <a:buChar char="•"/>
              <a:defRPr/>
            </a:pPr>
            <a:r>
              <a:rPr lang="es-MX" sz="2400" dirty="0">
                <a:cs typeface="Calibri"/>
                <a:hlinkClick r:id="rId10" action="ppaction://hlinksldjump"/>
              </a:rPr>
              <a:t>Consulta 2</a:t>
            </a:r>
            <a:endParaRPr lang="es-MX" sz="2400" dirty="0">
              <a:cs typeface="Calibri"/>
            </a:endParaRPr>
          </a:p>
          <a:p>
            <a:pPr marL="342900" indent="-228600">
              <a:lnSpc>
                <a:spcPct val="90000"/>
              </a:lnSpc>
              <a:spcAft>
                <a:spcPts val="600"/>
              </a:spcAft>
              <a:buFont typeface="Arial" panose="020B0604020202020204" pitchFamily="34" charset="0"/>
              <a:buChar char="•"/>
              <a:defRPr/>
            </a:pPr>
            <a:r>
              <a:rPr lang="es-MX" sz="2400" dirty="0">
                <a:cs typeface="Calibri"/>
                <a:hlinkClick r:id="rId11" action="ppaction://hlinksldjump"/>
              </a:rPr>
              <a:t>Consulta 3</a:t>
            </a:r>
            <a:endParaRPr lang="es-MX" sz="2400" dirty="0">
              <a:cs typeface="Calibri"/>
            </a:endParaRPr>
          </a:p>
          <a:p>
            <a:pPr marL="342900" indent="-228600">
              <a:lnSpc>
                <a:spcPct val="90000"/>
              </a:lnSpc>
              <a:spcAft>
                <a:spcPts val="600"/>
              </a:spcAft>
              <a:buFont typeface="Arial" panose="020B0604020202020204" pitchFamily="34" charset="0"/>
              <a:buChar char="•"/>
              <a:defRPr/>
            </a:pPr>
            <a:r>
              <a:rPr lang="es-MX" sz="2400" dirty="0">
                <a:cs typeface="Calibri"/>
                <a:hlinkClick r:id="rId12" action="ppaction://hlinksldjump"/>
              </a:rPr>
              <a:t>Consulta 4</a:t>
            </a:r>
            <a:endParaRPr lang="es-MX" sz="2400" dirty="0">
              <a:cs typeface="Calibri"/>
            </a:endParaRPr>
          </a:p>
          <a:p>
            <a:pPr marL="342900" indent="-228600">
              <a:lnSpc>
                <a:spcPct val="90000"/>
              </a:lnSpc>
              <a:spcAft>
                <a:spcPts val="600"/>
              </a:spcAft>
              <a:buFont typeface="Arial" panose="020B0604020202020204" pitchFamily="34" charset="0"/>
              <a:buChar char="•"/>
              <a:defRPr/>
            </a:pPr>
            <a:r>
              <a:rPr lang="es-MX" sz="2400" dirty="0">
                <a:cs typeface="Calibri"/>
                <a:hlinkClick r:id="rId13" action="ppaction://hlinksldjump"/>
              </a:rPr>
              <a:t>Link a </a:t>
            </a:r>
            <a:r>
              <a:rPr lang="es-MX" sz="2400" dirty="0" err="1">
                <a:cs typeface="Calibri"/>
                <a:hlinkClick r:id="rId13" action="ppaction://hlinksldjump"/>
              </a:rPr>
              <a:t>gith-hub</a:t>
            </a:r>
            <a:endParaRPr lang="es-MX" sz="2400" dirty="0">
              <a:cs typeface="Calibri"/>
            </a:endParaRPr>
          </a:p>
          <a:p>
            <a:pPr marL="342900" lvl="0" indent="-228600">
              <a:lnSpc>
                <a:spcPct val="90000"/>
              </a:lnSpc>
              <a:spcAft>
                <a:spcPts val="600"/>
              </a:spcAft>
              <a:buFont typeface="Arial" panose="020B0604020202020204" pitchFamily="34" charset="0"/>
              <a:buChar char="•"/>
              <a:defRPr/>
            </a:pPr>
            <a:r>
              <a:rPr lang="es-MX" sz="2400" dirty="0">
                <a:cs typeface="Calibri"/>
                <a:hlinkClick r:id="rId14" action="ppaction://hlinksldjump"/>
              </a:rPr>
              <a:t>Conclusiones</a:t>
            </a:r>
            <a:endParaRPr lang="es-MX" sz="2400" dirty="0">
              <a:cs typeface="Calibri"/>
            </a:endParaRPr>
          </a:p>
          <a:p>
            <a:pPr marL="342900" lvl="0" indent="-228600">
              <a:lnSpc>
                <a:spcPct val="90000"/>
              </a:lnSpc>
              <a:spcAft>
                <a:spcPts val="600"/>
              </a:spcAft>
              <a:buFont typeface="Arial" panose="020B0604020202020204" pitchFamily="34" charset="0"/>
              <a:buChar char="•"/>
              <a:defRPr/>
            </a:pPr>
            <a:endParaRPr lang="es-ES" sz="2400" dirty="0">
              <a:cs typeface="Calibri"/>
            </a:endParaRPr>
          </a:p>
          <a:p>
            <a:pPr marL="114300" marR="0" lvl="0" algn="l" defTabSz="914400" rtl="0" eaLnBrk="1" fontAlgn="auto" latinLnBrk="0" hangingPunct="1">
              <a:lnSpc>
                <a:spcPct val="90000"/>
              </a:lnSpc>
              <a:spcBef>
                <a:spcPts val="0"/>
              </a:spcBef>
              <a:spcAft>
                <a:spcPts val="600"/>
              </a:spcAft>
              <a:buClrTx/>
              <a:buSzTx/>
              <a:tabLst/>
              <a:defRPr/>
            </a:pPr>
            <a:endParaRPr kumimoji="0" lang="es-ES" sz="2400" b="0" i="0" u="none" strike="noStrike" kern="1200" cap="none" spc="0" normalizeH="0" baseline="0" noProof="0" dirty="0">
              <a:ln>
                <a:noFill/>
              </a:ln>
              <a:effectLst/>
              <a:uLnTx/>
              <a:uFillTx/>
              <a:latin typeface="Calibri" panose="020F0502020204030204"/>
              <a:ea typeface="+mn-ea"/>
              <a:cs typeface="Calibri"/>
            </a:endParaRPr>
          </a:p>
          <a:p>
            <a:pPr marL="34290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s-ES" sz="2400" b="0" i="0" u="none" strike="noStrike" kern="1200" cap="none" spc="0" normalizeH="0" baseline="0" noProof="0" dirty="0">
              <a:ln>
                <a:noFill/>
              </a:ln>
              <a:effectLst/>
              <a:uLnTx/>
              <a:uFillTx/>
              <a:latin typeface="Calibri" panose="020F0502020204030204"/>
              <a:ea typeface="+mn-ea"/>
              <a:cs typeface="Calibri"/>
            </a:endParaRPr>
          </a:p>
        </p:txBody>
      </p:sp>
    </p:spTree>
    <p:extLst>
      <p:ext uri="{BB962C8B-B14F-4D97-AF65-F5344CB8AC3E}">
        <p14:creationId xmlns:p14="http://schemas.microsoft.com/office/powerpoint/2010/main" val="189191381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04249" y="1759224"/>
            <a:ext cx="10594805" cy="400110"/>
          </a:xfrm>
          <a:prstGeom prst="rect">
            <a:avLst/>
          </a:prstGeom>
          <a:noFill/>
        </p:spPr>
        <p:txBody>
          <a:bodyPr wrap="square">
            <a:spAutoFit/>
          </a:bodyPr>
          <a:lstStyle/>
          <a:p>
            <a:r>
              <a:rPr lang="es-MX" sz="2000" b="1" dirty="0"/>
              <a:t>TABLA EMPRESA DE MANTENIMIENTO</a:t>
            </a:r>
            <a:endParaRPr lang="es-MX" sz="2000" dirty="0"/>
          </a:p>
        </p:txBody>
      </p:sp>
      <p:pic>
        <p:nvPicPr>
          <p:cNvPr id="5" name="Imagen 4">
            <a:extLst>
              <a:ext uri="{FF2B5EF4-FFF2-40B4-BE49-F238E27FC236}">
                <a16:creationId xmlns:a16="http://schemas.microsoft.com/office/drawing/2014/main" id="{F5E3CE00-2AD2-4192-B881-4748DFA07BB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404249" y="2551574"/>
            <a:ext cx="11573251" cy="3413128"/>
          </a:xfrm>
          <a:prstGeom prst="rect">
            <a:avLst/>
          </a:prstGeom>
        </p:spPr>
      </p:pic>
    </p:spTree>
    <p:extLst>
      <p:ext uri="{BB962C8B-B14F-4D97-AF65-F5344CB8AC3E}">
        <p14:creationId xmlns:p14="http://schemas.microsoft.com/office/powerpoint/2010/main" val="25410013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2169777"/>
            <a:ext cx="10594805" cy="400110"/>
          </a:xfrm>
          <a:prstGeom prst="rect">
            <a:avLst/>
          </a:prstGeom>
          <a:noFill/>
        </p:spPr>
        <p:txBody>
          <a:bodyPr wrap="square">
            <a:spAutoFit/>
          </a:bodyPr>
          <a:lstStyle/>
          <a:p>
            <a:r>
              <a:rPr lang="es-MX" sz="2000" b="1" dirty="0"/>
              <a:t>TABLA EMPRESA DE MANTENIMIENTO</a:t>
            </a:r>
            <a:endParaRPr lang="es-MX" sz="2000" dirty="0"/>
          </a:p>
        </p:txBody>
      </p:sp>
      <p:pic>
        <p:nvPicPr>
          <p:cNvPr id="4" name="Imagen 3">
            <a:extLst>
              <a:ext uri="{FF2B5EF4-FFF2-40B4-BE49-F238E27FC236}">
                <a16:creationId xmlns:a16="http://schemas.microsoft.com/office/drawing/2014/main" id="{B37D150F-5340-4DDB-9DC2-2A73D471C0E4}"/>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620986" y="3095814"/>
            <a:ext cx="11425073" cy="2208422"/>
          </a:xfrm>
          <a:prstGeom prst="rect">
            <a:avLst/>
          </a:prstGeom>
        </p:spPr>
      </p:pic>
    </p:spTree>
    <p:extLst>
      <p:ext uri="{BB962C8B-B14F-4D97-AF65-F5344CB8AC3E}">
        <p14:creationId xmlns:p14="http://schemas.microsoft.com/office/powerpoint/2010/main" val="40384394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6" y="1817756"/>
            <a:ext cx="10594805" cy="400110"/>
          </a:xfrm>
          <a:prstGeom prst="rect">
            <a:avLst/>
          </a:prstGeom>
          <a:noFill/>
        </p:spPr>
        <p:txBody>
          <a:bodyPr wrap="square">
            <a:spAutoFit/>
          </a:bodyPr>
          <a:lstStyle/>
          <a:p>
            <a:r>
              <a:rPr lang="es-MX" sz="2000" b="1" dirty="0"/>
              <a:t>TABLA DE MANTENIMIENTO</a:t>
            </a:r>
            <a:endParaRPr lang="es-MX" sz="2000" dirty="0"/>
          </a:p>
        </p:txBody>
      </p:sp>
      <p:pic>
        <p:nvPicPr>
          <p:cNvPr id="5" name="Imagen 4">
            <a:extLst>
              <a:ext uri="{FF2B5EF4-FFF2-40B4-BE49-F238E27FC236}">
                <a16:creationId xmlns:a16="http://schemas.microsoft.com/office/drawing/2014/main" id="{454BD601-99AA-4E25-B144-4220884C6DB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490536" y="2668637"/>
            <a:ext cx="10735481" cy="3903811"/>
          </a:xfrm>
          <a:prstGeom prst="rect">
            <a:avLst/>
          </a:prstGeom>
        </p:spPr>
      </p:pic>
    </p:spTree>
    <p:extLst>
      <p:ext uri="{BB962C8B-B14F-4D97-AF65-F5344CB8AC3E}">
        <p14:creationId xmlns:p14="http://schemas.microsoft.com/office/powerpoint/2010/main" val="3531788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888542"/>
            <a:ext cx="10594805" cy="400110"/>
          </a:xfrm>
          <a:prstGeom prst="rect">
            <a:avLst/>
          </a:prstGeom>
          <a:noFill/>
        </p:spPr>
        <p:txBody>
          <a:bodyPr wrap="square">
            <a:spAutoFit/>
          </a:bodyPr>
          <a:lstStyle/>
          <a:p>
            <a:r>
              <a:rPr lang="es-MX" sz="2000" b="1" dirty="0"/>
              <a:t>TABLA DE MANTENIMIENTO</a:t>
            </a:r>
            <a:endParaRPr lang="es-MX" sz="2000" dirty="0"/>
          </a:p>
        </p:txBody>
      </p:sp>
      <p:pic>
        <p:nvPicPr>
          <p:cNvPr id="4" name="Imagen 3">
            <a:extLst>
              <a:ext uri="{FF2B5EF4-FFF2-40B4-BE49-F238E27FC236}">
                <a16:creationId xmlns:a16="http://schemas.microsoft.com/office/drawing/2014/main" id="{FAFB787B-139F-403E-80D1-BCDFA0FC4D5B}"/>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2832925" y="2688746"/>
            <a:ext cx="5734298" cy="3761205"/>
          </a:xfrm>
          <a:prstGeom prst="rect">
            <a:avLst/>
          </a:prstGeom>
        </p:spPr>
      </p:pic>
    </p:spTree>
    <p:extLst>
      <p:ext uri="{BB962C8B-B14F-4D97-AF65-F5344CB8AC3E}">
        <p14:creationId xmlns:p14="http://schemas.microsoft.com/office/powerpoint/2010/main" val="2118295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888542"/>
            <a:ext cx="10594805" cy="400110"/>
          </a:xfrm>
          <a:prstGeom prst="rect">
            <a:avLst/>
          </a:prstGeom>
          <a:noFill/>
        </p:spPr>
        <p:txBody>
          <a:bodyPr wrap="square">
            <a:spAutoFit/>
          </a:bodyPr>
          <a:lstStyle/>
          <a:p>
            <a:r>
              <a:rPr lang="es-MX" sz="2000" b="1" dirty="0"/>
              <a:t>TABLA DE TIPO_PLAN</a:t>
            </a:r>
            <a:endParaRPr lang="es-MX" sz="2000" dirty="0"/>
          </a:p>
        </p:txBody>
      </p:sp>
      <p:pic>
        <p:nvPicPr>
          <p:cNvPr id="5" name="Imagen 4">
            <a:extLst>
              <a:ext uri="{FF2B5EF4-FFF2-40B4-BE49-F238E27FC236}">
                <a16:creationId xmlns:a16="http://schemas.microsoft.com/office/drawing/2014/main" id="{58B8D0ED-3BB3-4653-9AC2-2E8095BCA64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631214" y="2479126"/>
            <a:ext cx="8230324" cy="2143827"/>
          </a:xfrm>
          <a:prstGeom prst="rect">
            <a:avLst/>
          </a:prstGeom>
        </p:spPr>
      </p:pic>
      <p:pic>
        <p:nvPicPr>
          <p:cNvPr id="8" name="Imagen 7">
            <a:extLst>
              <a:ext uri="{FF2B5EF4-FFF2-40B4-BE49-F238E27FC236}">
                <a16:creationId xmlns:a16="http://schemas.microsoft.com/office/drawing/2014/main" id="{A4DE2BB8-1511-4826-9D7C-FFFABBC8D29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5523828" y="4977313"/>
            <a:ext cx="6322392" cy="1580598"/>
          </a:xfrm>
          <a:prstGeom prst="rect">
            <a:avLst/>
          </a:prstGeom>
        </p:spPr>
      </p:pic>
    </p:spTree>
    <p:extLst>
      <p:ext uri="{BB962C8B-B14F-4D97-AF65-F5344CB8AC3E}">
        <p14:creationId xmlns:p14="http://schemas.microsoft.com/office/powerpoint/2010/main" val="28942653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888542"/>
            <a:ext cx="10594805" cy="400110"/>
          </a:xfrm>
          <a:prstGeom prst="rect">
            <a:avLst/>
          </a:prstGeom>
          <a:noFill/>
        </p:spPr>
        <p:txBody>
          <a:bodyPr wrap="square">
            <a:spAutoFit/>
          </a:bodyPr>
          <a:lstStyle/>
          <a:p>
            <a:r>
              <a:rPr lang="es-MX" sz="2000" b="1" dirty="0"/>
              <a:t>TABLA DE SESION</a:t>
            </a:r>
            <a:endParaRPr lang="es-MX" sz="2000" dirty="0"/>
          </a:p>
        </p:txBody>
      </p:sp>
      <p:pic>
        <p:nvPicPr>
          <p:cNvPr id="11" name="Imagen 10">
            <a:extLst>
              <a:ext uri="{FF2B5EF4-FFF2-40B4-BE49-F238E27FC236}">
                <a16:creationId xmlns:a16="http://schemas.microsoft.com/office/drawing/2014/main" id="{21787A1C-EE62-490E-88B2-07E6A28BCB57}"/>
              </a:ext>
            </a:extLst>
          </p:cNvPr>
          <p:cNvPicPr>
            <a:picLocks noChangeAspect="1"/>
          </p:cNvPicPr>
          <p:nvPr/>
        </p:nvPicPr>
        <p:blipFill>
          <a:blip r:embed="rId3"/>
          <a:stretch>
            <a:fillRect/>
          </a:stretch>
        </p:blipFill>
        <p:spPr>
          <a:xfrm>
            <a:off x="707733" y="2826308"/>
            <a:ext cx="10540475" cy="674260"/>
          </a:xfrm>
          <a:prstGeom prst="rect">
            <a:avLst/>
          </a:prstGeom>
        </p:spPr>
      </p:pic>
      <p:pic>
        <p:nvPicPr>
          <p:cNvPr id="13" name="Imagen 12">
            <a:extLst>
              <a:ext uri="{FF2B5EF4-FFF2-40B4-BE49-F238E27FC236}">
                <a16:creationId xmlns:a16="http://schemas.microsoft.com/office/drawing/2014/main" id="{75100309-B36B-48D8-94DB-A8A940BD36EA}"/>
              </a:ext>
            </a:extLst>
          </p:cNvPr>
          <p:cNvPicPr>
            <a:picLocks noChangeAspect="1"/>
          </p:cNvPicPr>
          <p:nvPr/>
        </p:nvPicPr>
        <p:blipFill>
          <a:blip r:embed="rId4"/>
          <a:stretch>
            <a:fillRect/>
          </a:stretch>
        </p:blipFill>
        <p:spPr>
          <a:xfrm>
            <a:off x="2655168" y="4038224"/>
            <a:ext cx="6645604" cy="1352388"/>
          </a:xfrm>
          <a:prstGeom prst="rect">
            <a:avLst/>
          </a:prstGeom>
        </p:spPr>
      </p:pic>
    </p:spTree>
    <p:extLst>
      <p:ext uri="{BB962C8B-B14F-4D97-AF65-F5344CB8AC3E}">
        <p14:creationId xmlns:p14="http://schemas.microsoft.com/office/powerpoint/2010/main" val="29312660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706684"/>
            <a:ext cx="10594805" cy="400110"/>
          </a:xfrm>
          <a:prstGeom prst="rect">
            <a:avLst/>
          </a:prstGeom>
          <a:noFill/>
        </p:spPr>
        <p:txBody>
          <a:bodyPr wrap="square">
            <a:spAutoFit/>
          </a:bodyPr>
          <a:lstStyle/>
          <a:p>
            <a:r>
              <a:rPr lang="es-MX" sz="2000" b="1" dirty="0"/>
              <a:t>TABLA DE FACTURA</a:t>
            </a:r>
            <a:endParaRPr lang="es-MX" sz="2000" dirty="0"/>
          </a:p>
        </p:txBody>
      </p:sp>
      <p:pic>
        <p:nvPicPr>
          <p:cNvPr id="5" name="Imagen 4">
            <a:extLst>
              <a:ext uri="{FF2B5EF4-FFF2-40B4-BE49-F238E27FC236}">
                <a16:creationId xmlns:a16="http://schemas.microsoft.com/office/drawing/2014/main" id="{1735D99B-A4C5-4592-9203-015E85BC906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456431" y="2403857"/>
            <a:ext cx="9279136" cy="4091679"/>
          </a:xfrm>
          <a:prstGeom prst="rect">
            <a:avLst/>
          </a:prstGeom>
        </p:spPr>
      </p:pic>
    </p:spTree>
    <p:extLst>
      <p:ext uri="{BB962C8B-B14F-4D97-AF65-F5344CB8AC3E}">
        <p14:creationId xmlns:p14="http://schemas.microsoft.com/office/powerpoint/2010/main" val="40090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2021201"/>
            <a:ext cx="10594805" cy="400110"/>
          </a:xfrm>
          <a:prstGeom prst="rect">
            <a:avLst/>
          </a:prstGeom>
          <a:noFill/>
        </p:spPr>
        <p:txBody>
          <a:bodyPr wrap="square">
            <a:spAutoFit/>
          </a:bodyPr>
          <a:lstStyle/>
          <a:p>
            <a:r>
              <a:rPr lang="es-MX" sz="2000" b="1" dirty="0"/>
              <a:t>TABLA DE FACTURA</a:t>
            </a:r>
            <a:endParaRPr lang="es-MX" sz="2000" dirty="0"/>
          </a:p>
        </p:txBody>
      </p:sp>
      <p:pic>
        <p:nvPicPr>
          <p:cNvPr id="4" name="Imagen 3">
            <a:extLst>
              <a:ext uri="{FF2B5EF4-FFF2-40B4-BE49-F238E27FC236}">
                <a16:creationId xmlns:a16="http://schemas.microsoft.com/office/drawing/2014/main" id="{2DEB03E6-DEEF-4E66-B5CA-D12675CB6DC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962777" y="2803967"/>
            <a:ext cx="9390969" cy="3181017"/>
          </a:xfrm>
          <a:prstGeom prst="rect">
            <a:avLst/>
          </a:prstGeom>
        </p:spPr>
      </p:pic>
    </p:spTree>
    <p:extLst>
      <p:ext uri="{BB962C8B-B14F-4D97-AF65-F5344CB8AC3E}">
        <p14:creationId xmlns:p14="http://schemas.microsoft.com/office/powerpoint/2010/main" val="85858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724932"/>
            <a:ext cx="10594805" cy="400110"/>
          </a:xfrm>
          <a:prstGeom prst="rect">
            <a:avLst/>
          </a:prstGeom>
          <a:noFill/>
        </p:spPr>
        <p:txBody>
          <a:bodyPr wrap="square">
            <a:spAutoFit/>
          </a:bodyPr>
          <a:lstStyle/>
          <a:p>
            <a:r>
              <a:rPr lang="es-MX" sz="2000" b="1" dirty="0"/>
              <a:t>TABLA DE PRODCUTO ADICIONAL</a:t>
            </a:r>
            <a:endParaRPr lang="es-MX" sz="2000" dirty="0"/>
          </a:p>
        </p:txBody>
      </p:sp>
      <p:pic>
        <p:nvPicPr>
          <p:cNvPr id="8" name="Imagen 7">
            <a:extLst>
              <a:ext uri="{FF2B5EF4-FFF2-40B4-BE49-F238E27FC236}">
                <a16:creationId xmlns:a16="http://schemas.microsoft.com/office/drawing/2014/main" id="{23CED53A-C7BE-4875-83CE-C57237A6EB6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659814" y="2421311"/>
            <a:ext cx="10594805" cy="4298249"/>
          </a:xfrm>
          <a:prstGeom prst="rect">
            <a:avLst/>
          </a:prstGeom>
        </p:spPr>
      </p:pic>
    </p:spTree>
    <p:extLst>
      <p:ext uri="{BB962C8B-B14F-4D97-AF65-F5344CB8AC3E}">
        <p14:creationId xmlns:p14="http://schemas.microsoft.com/office/powerpoint/2010/main" val="395775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724932"/>
            <a:ext cx="10594805" cy="400110"/>
          </a:xfrm>
          <a:prstGeom prst="rect">
            <a:avLst/>
          </a:prstGeom>
          <a:noFill/>
        </p:spPr>
        <p:txBody>
          <a:bodyPr wrap="square">
            <a:spAutoFit/>
          </a:bodyPr>
          <a:lstStyle/>
          <a:p>
            <a:r>
              <a:rPr lang="es-MX" sz="2000" b="1" dirty="0"/>
              <a:t>TABLA DE PRODUCTO ADICIONAL</a:t>
            </a:r>
            <a:endParaRPr lang="es-MX" sz="2000" dirty="0"/>
          </a:p>
        </p:txBody>
      </p:sp>
      <p:pic>
        <p:nvPicPr>
          <p:cNvPr id="4" name="Imagen 3">
            <a:extLst>
              <a:ext uri="{FF2B5EF4-FFF2-40B4-BE49-F238E27FC236}">
                <a16:creationId xmlns:a16="http://schemas.microsoft.com/office/drawing/2014/main" id="{F0E4EF9C-38AF-46F5-8646-6F42EBF7F74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065804" y="2440353"/>
            <a:ext cx="9065798" cy="3532129"/>
          </a:xfrm>
          <a:prstGeom prst="rect">
            <a:avLst/>
          </a:prstGeom>
        </p:spPr>
      </p:pic>
    </p:spTree>
    <p:extLst>
      <p:ext uri="{BB962C8B-B14F-4D97-AF65-F5344CB8AC3E}">
        <p14:creationId xmlns:p14="http://schemas.microsoft.com/office/powerpoint/2010/main" val="1842899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556531" y="47110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Universo del Discurso</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prstClr val="white"/>
                </a:solidFill>
                <a:effectLst/>
                <a:uLnTx/>
                <a:uFillTx/>
                <a:latin typeface="Calibri" panose="020F0502020204030204"/>
                <a:ea typeface="+mn-ea"/>
                <a:cs typeface="+mn-cs"/>
              </a:rPr>
              <a:t>Índice</a:t>
            </a:r>
          </a:p>
        </p:txBody>
      </p:sp>
      <p:sp>
        <p:nvSpPr>
          <p:cNvPr id="3" name="CuadroTexto 2">
            <a:extLst>
              <a:ext uri="{FF2B5EF4-FFF2-40B4-BE49-F238E27FC236}">
                <a16:creationId xmlns:a16="http://schemas.microsoft.com/office/drawing/2014/main" id="{ED09AF04-4AF9-4066-8E85-F3F75696568E}"/>
              </a:ext>
            </a:extLst>
          </p:cNvPr>
          <p:cNvSpPr txBox="1"/>
          <p:nvPr/>
        </p:nvSpPr>
        <p:spPr>
          <a:xfrm>
            <a:off x="225083" y="1685167"/>
            <a:ext cx="11788726" cy="5128776"/>
          </a:xfrm>
          <a:prstGeom prst="rect">
            <a:avLst/>
          </a:prstGeom>
          <a:noFill/>
        </p:spPr>
        <p:txBody>
          <a:bodyPr wrap="square" rtlCol="0">
            <a:spAutoFit/>
          </a:bodyPr>
          <a:lstStyle/>
          <a:p>
            <a:pPr algn="just">
              <a:lnSpc>
                <a:spcPct val="107000"/>
              </a:lnSpc>
              <a:spcAft>
                <a:spcPts val="8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Un gimnasio llamado GYM4K ha solicitado un sistema informático el cual será utilizado para la gestión de su respectivo negocio. </a:t>
            </a:r>
          </a:p>
          <a:p>
            <a:pPr algn="just">
              <a:lnSpc>
                <a:spcPct val="107000"/>
              </a:lnSpc>
              <a:spcAft>
                <a:spcPts val="8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Esta instalación necesita tener un mejor control, por lo tanto, requiere un modelo de datos en el cual se incluya respectivas informaciones de empleados tomando en cuenta que cada uno tiene diferentes cargos (gerente, secretaria y entrenador)  datos personales como: nombres y apellidos, cedula, correo electrónico y celular. Si el empleado es un entrenador se debe agregar la hora y el día que esta disponible. También información de los clientes de los cuales se debe obtener: nombre, cedula, fecha de nacimiento, correo electrónico, teléfono celular, teléfono en caso de emergencia y el tipo </a:t>
            </a:r>
            <a:r>
              <a:rPr lang="es-MX" sz="1800">
                <a:effectLst/>
                <a:latin typeface="Calibri" panose="020F0502020204030204" pitchFamily="34" charset="0"/>
                <a:ea typeface="Calibri" panose="020F0502020204030204" pitchFamily="34" charset="0"/>
                <a:cs typeface="Times New Roman" panose="02020603050405020304" pitchFamily="18" charset="0"/>
              </a:rPr>
              <a:t>de sangre. </a:t>
            </a:r>
            <a:r>
              <a:rPr lang="es-MX" sz="1800" dirty="0">
                <a:effectLst/>
                <a:latin typeface="Calibri" panose="020F0502020204030204" pitchFamily="34" charset="0"/>
                <a:ea typeface="Calibri" panose="020F0502020204030204" pitchFamily="34" charset="0"/>
                <a:cs typeface="Times New Roman" panose="02020603050405020304" pitchFamily="18" charset="0"/>
              </a:rPr>
              <a:t>El gimnasio también debe guardar los datos de las maquinas como la fecha de compra, el nombre, para que ejercicio es usada, por ende, la fecha de los mantenimientos que se le ha dado incluyendo la empresa. EL gimnasio tiene</a:t>
            </a:r>
            <a:r>
              <a:rPr lang="es-MX" dirty="0">
                <a:latin typeface="Calibri" panose="020F0502020204030204" pitchFamily="34" charset="0"/>
                <a:ea typeface="Calibri" panose="020F0502020204030204" pitchFamily="34" charset="0"/>
                <a:cs typeface="Times New Roman" panose="02020603050405020304" pitchFamily="18" charset="0"/>
              </a:rPr>
              <a:t> la información de cada uno de los planes guardados con su nombre, un detalle y el costo de cada uno. </a:t>
            </a:r>
          </a:p>
          <a:p>
            <a:pPr algn="just">
              <a:lnSpc>
                <a:spcPct val="107000"/>
              </a:lnSpc>
              <a:spcAft>
                <a:spcPts val="8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Los entrenadores pueden establecer una rutina de acuerdo a el tipo de cliente  (principiante, Intermedio y avanzado) con la fecha en la que se estableció. Pueden ingresar personas con el pago diario para esto se necesita la fecha en la que ingresa y en la que sale. En esta parte el cliente puede seleccionar si desea sesión individual o grupal (maquina, bailoterapia).</a:t>
            </a:r>
          </a:p>
          <a:p>
            <a:pPr algn="just">
              <a:lnSpc>
                <a:spcPct val="107000"/>
              </a:lnSpc>
              <a:spcAft>
                <a:spcPts val="800"/>
              </a:spcAft>
            </a:pPr>
            <a:r>
              <a:rPr kumimoji="0" lang="es-MX"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El sistema debe incluir un plan de facturación mensual para los clientes que utilizan los planes mensuales o para los clientes que llegan diariamente y pagan por el servicio diario o incluso por algo que se venda como algunas bebidas, playeras o incluso utilizar el spa, la sauna entre otros. </a:t>
            </a:r>
            <a:endParaRPr kumimoji="0" lang="es-EC"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254160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724932"/>
            <a:ext cx="10594805" cy="400110"/>
          </a:xfrm>
          <a:prstGeom prst="rect">
            <a:avLst/>
          </a:prstGeom>
          <a:noFill/>
        </p:spPr>
        <p:txBody>
          <a:bodyPr wrap="square">
            <a:spAutoFit/>
          </a:bodyPr>
          <a:lstStyle/>
          <a:p>
            <a:r>
              <a:rPr lang="es-MX" sz="2000" b="1" dirty="0"/>
              <a:t>TABLA DE INGRESO AL GIMNASIO</a:t>
            </a:r>
            <a:endParaRPr lang="es-MX" sz="2000" dirty="0"/>
          </a:p>
        </p:txBody>
      </p:sp>
      <p:pic>
        <p:nvPicPr>
          <p:cNvPr id="5" name="Imagen 4">
            <a:extLst>
              <a:ext uri="{FF2B5EF4-FFF2-40B4-BE49-F238E27FC236}">
                <a16:creationId xmlns:a16="http://schemas.microsoft.com/office/drawing/2014/main" id="{B333CB12-F5E4-48F5-A950-6A067131BC3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325938" y="2440353"/>
            <a:ext cx="11375524" cy="4176101"/>
          </a:xfrm>
          <a:prstGeom prst="rect">
            <a:avLst/>
          </a:prstGeom>
        </p:spPr>
      </p:pic>
    </p:spTree>
    <p:extLst>
      <p:ext uri="{BB962C8B-B14F-4D97-AF65-F5344CB8AC3E}">
        <p14:creationId xmlns:p14="http://schemas.microsoft.com/office/powerpoint/2010/main" val="38678021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724932"/>
            <a:ext cx="10594805" cy="400110"/>
          </a:xfrm>
          <a:prstGeom prst="rect">
            <a:avLst/>
          </a:prstGeom>
          <a:noFill/>
        </p:spPr>
        <p:txBody>
          <a:bodyPr wrap="square">
            <a:spAutoFit/>
          </a:bodyPr>
          <a:lstStyle/>
          <a:p>
            <a:r>
              <a:rPr lang="es-MX" sz="2000" b="1" dirty="0"/>
              <a:t>TABLA DE INGRESO AL GIMNASIO</a:t>
            </a:r>
            <a:endParaRPr lang="es-MX" sz="2000" dirty="0"/>
          </a:p>
        </p:txBody>
      </p:sp>
      <p:pic>
        <p:nvPicPr>
          <p:cNvPr id="4" name="Imagen 3">
            <a:extLst>
              <a:ext uri="{FF2B5EF4-FFF2-40B4-BE49-F238E27FC236}">
                <a16:creationId xmlns:a16="http://schemas.microsoft.com/office/drawing/2014/main" id="{90B8DDF7-0E31-4E63-A0F5-3CAB5584252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267842" y="2703454"/>
            <a:ext cx="8776490" cy="3489761"/>
          </a:xfrm>
          <a:prstGeom prst="rect">
            <a:avLst/>
          </a:prstGeom>
        </p:spPr>
      </p:pic>
    </p:spTree>
    <p:extLst>
      <p:ext uri="{BB962C8B-B14F-4D97-AF65-F5344CB8AC3E}">
        <p14:creationId xmlns:p14="http://schemas.microsoft.com/office/powerpoint/2010/main" val="2707490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865046" y="1917384"/>
            <a:ext cx="10594805" cy="400110"/>
          </a:xfrm>
          <a:prstGeom prst="rect">
            <a:avLst/>
          </a:prstGeom>
          <a:noFill/>
        </p:spPr>
        <p:txBody>
          <a:bodyPr wrap="square">
            <a:spAutoFit/>
          </a:bodyPr>
          <a:lstStyle/>
          <a:p>
            <a:r>
              <a:rPr lang="es-MX" sz="2000" b="1" dirty="0"/>
              <a:t>TABLA DE DETALLE FACTURA </a:t>
            </a:r>
            <a:endParaRPr lang="es-MX" sz="2000" dirty="0"/>
          </a:p>
        </p:txBody>
      </p:sp>
      <p:pic>
        <p:nvPicPr>
          <p:cNvPr id="5" name="Imagen 4">
            <a:extLst>
              <a:ext uri="{FF2B5EF4-FFF2-40B4-BE49-F238E27FC236}">
                <a16:creationId xmlns:a16="http://schemas.microsoft.com/office/drawing/2014/main" id="{BE4079FE-64D1-43C2-AFFE-21B24E8B7F0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490537" y="2664684"/>
            <a:ext cx="10999266" cy="2736558"/>
          </a:xfrm>
          <a:prstGeom prst="rect">
            <a:avLst/>
          </a:prstGeom>
        </p:spPr>
      </p:pic>
    </p:spTree>
    <p:extLst>
      <p:ext uri="{BB962C8B-B14F-4D97-AF65-F5344CB8AC3E}">
        <p14:creationId xmlns:p14="http://schemas.microsoft.com/office/powerpoint/2010/main" val="302332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865046" y="1917384"/>
            <a:ext cx="10594805" cy="400110"/>
          </a:xfrm>
          <a:prstGeom prst="rect">
            <a:avLst/>
          </a:prstGeom>
          <a:noFill/>
        </p:spPr>
        <p:txBody>
          <a:bodyPr wrap="square">
            <a:spAutoFit/>
          </a:bodyPr>
          <a:lstStyle/>
          <a:p>
            <a:r>
              <a:rPr lang="es-MX" sz="2000" b="1" dirty="0"/>
              <a:t>TABLA DE DETALLE FACTURA </a:t>
            </a:r>
            <a:endParaRPr lang="es-MX" sz="2000" dirty="0"/>
          </a:p>
        </p:txBody>
      </p:sp>
      <p:pic>
        <p:nvPicPr>
          <p:cNvPr id="4" name="Imagen 3">
            <a:extLst>
              <a:ext uri="{FF2B5EF4-FFF2-40B4-BE49-F238E27FC236}">
                <a16:creationId xmlns:a16="http://schemas.microsoft.com/office/drawing/2014/main" id="{2BBC3D33-DCE7-4403-BF80-88E3DE23C29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739616" y="2711452"/>
            <a:ext cx="8686133" cy="2915625"/>
          </a:xfrm>
          <a:prstGeom prst="rect">
            <a:avLst/>
          </a:prstGeom>
        </p:spPr>
      </p:pic>
    </p:spTree>
    <p:extLst>
      <p:ext uri="{BB962C8B-B14F-4D97-AF65-F5344CB8AC3E}">
        <p14:creationId xmlns:p14="http://schemas.microsoft.com/office/powerpoint/2010/main" val="27212660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865046" y="1917384"/>
            <a:ext cx="10594805" cy="400110"/>
          </a:xfrm>
          <a:prstGeom prst="rect">
            <a:avLst/>
          </a:prstGeom>
          <a:noFill/>
        </p:spPr>
        <p:txBody>
          <a:bodyPr wrap="square">
            <a:spAutoFit/>
          </a:bodyPr>
          <a:lstStyle/>
          <a:p>
            <a:r>
              <a:rPr lang="es-MX" sz="2000" b="1" dirty="0"/>
              <a:t>TABLA DE USO DE LA MAQUINA POR EL CLIENTE</a:t>
            </a:r>
            <a:endParaRPr lang="es-MX" sz="2000" dirty="0"/>
          </a:p>
        </p:txBody>
      </p:sp>
      <p:pic>
        <p:nvPicPr>
          <p:cNvPr id="5" name="Imagen 4">
            <a:extLst>
              <a:ext uri="{FF2B5EF4-FFF2-40B4-BE49-F238E27FC236}">
                <a16:creationId xmlns:a16="http://schemas.microsoft.com/office/drawing/2014/main" id="{89BB6C83-DC2C-42C7-B5EB-A7FF9BF484F8}"/>
              </a:ext>
            </a:extLst>
          </p:cNvPr>
          <p:cNvPicPr>
            <a:picLocks noChangeAspect="1"/>
          </p:cNvPicPr>
          <p:nvPr/>
        </p:nvPicPr>
        <p:blipFill>
          <a:blip r:embed="rId3"/>
          <a:stretch>
            <a:fillRect/>
          </a:stretch>
        </p:blipFill>
        <p:spPr>
          <a:xfrm>
            <a:off x="612541" y="2928429"/>
            <a:ext cx="11088921" cy="2726784"/>
          </a:xfrm>
          <a:prstGeom prst="rect">
            <a:avLst/>
          </a:prstGeom>
        </p:spPr>
      </p:pic>
    </p:spTree>
    <p:extLst>
      <p:ext uri="{BB962C8B-B14F-4D97-AF65-F5344CB8AC3E}">
        <p14:creationId xmlns:p14="http://schemas.microsoft.com/office/powerpoint/2010/main" val="25226083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865046" y="1917384"/>
            <a:ext cx="10594805" cy="400110"/>
          </a:xfrm>
          <a:prstGeom prst="rect">
            <a:avLst/>
          </a:prstGeom>
          <a:noFill/>
        </p:spPr>
        <p:txBody>
          <a:bodyPr wrap="square">
            <a:spAutoFit/>
          </a:bodyPr>
          <a:lstStyle/>
          <a:p>
            <a:r>
              <a:rPr lang="es-MX" sz="2000" b="1" dirty="0"/>
              <a:t>TABLA DE USO DE LA MAQUINA POR EL CLIENTE</a:t>
            </a:r>
            <a:endParaRPr lang="es-MX" sz="2000" dirty="0"/>
          </a:p>
        </p:txBody>
      </p:sp>
      <p:pic>
        <p:nvPicPr>
          <p:cNvPr id="4" name="Imagen 3">
            <a:extLst>
              <a:ext uri="{FF2B5EF4-FFF2-40B4-BE49-F238E27FC236}">
                <a16:creationId xmlns:a16="http://schemas.microsoft.com/office/drawing/2014/main" id="{2C997DB1-FF52-443E-83C2-3B007D6BA369}"/>
              </a:ext>
            </a:extLst>
          </p:cNvPr>
          <p:cNvPicPr>
            <a:picLocks noChangeAspect="1"/>
          </p:cNvPicPr>
          <p:nvPr/>
        </p:nvPicPr>
        <p:blipFill>
          <a:blip r:embed="rId3"/>
          <a:stretch>
            <a:fillRect/>
          </a:stretch>
        </p:blipFill>
        <p:spPr>
          <a:xfrm>
            <a:off x="3867515" y="2518453"/>
            <a:ext cx="4770048" cy="3807418"/>
          </a:xfrm>
          <a:prstGeom prst="rect">
            <a:avLst/>
          </a:prstGeom>
        </p:spPr>
      </p:pic>
    </p:spTree>
    <p:extLst>
      <p:ext uri="{BB962C8B-B14F-4D97-AF65-F5344CB8AC3E}">
        <p14:creationId xmlns:p14="http://schemas.microsoft.com/office/powerpoint/2010/main" val="25961009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694023"/>
            <a:ext cx="10594805" cy="400110"/>
          </a:xfrm>
          <a:prstGeom prst="rect">
            <a:avLst/>
          </a:prstGeom>
          <a:noFill/>
        </p:spPr>
        <p:txBody>
          <a:bodyPr wrap="square">
            <a:spAutoFit/>
          </a:bodyPr>
          <a:lstStyle/>
          <a:p>
            <a:r>
              <a:rPr lang="es-MX" sz="2000" b="1" dirty="0"/>
              <a:t>TABLA DE LA RUTINA ESTABLECIDA POR EL ENTRENADOR</a:t>
            </a:r>
            <a:endParaRPr lang="es-MX" sz="2000" dirty="0"/>
          </a:p>
        </p:txBody>
      </p:sp>
      <p:pic>
        <p:nvPicPr>
          <p:cNvPr id="5" name="Imagen 4">
            <a:extLst>
              <a:ext uri="{FF2B5EF4-FFF2-40B4-BE49-F238E27FC236}">
                <a16:creationId xmlns:a16="http://schemas.microsoft.com/office/drawing/2014/main" id="{F095D512-F124-4707-861C-A3164E4975E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1086816" y="2273881"/>
            <a:ext cx="10336150" cy="4085820"/>
          </a:xfrm>
          <a:prstGeom prst="rect">
            <a:avLst/>
          </a:prstGeom>
        </p:spPr>
      </p:pic>
    </p:spTree>
    <p:extLst>
      <p:ext uri="{BB962C8B-B14F-4D97-AF65-F5344CB8AC3E}">
        <p14:creationId xmlns:p14="http://schemas.microsoft.com/office/powerpoint/2010/main" val="13748897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64785"/>
            <a:ext cx="11210925" cy="744836"/>
          </a:xfrm>
        </p:spPr>
        <p:txBody>
          <a:bodyPr>
            <a:normAutofit/>
          </a:bodyPr>
          <a:lstStyle/>
          <a:p>
            <a:pPr algn="ctr"/>
            <a:r>
              <a:rPr lang="es-MX" sz="3200" dirty="0">
                <a:solidFill>
                  <a:schemeClr val="bg1"/>
                </a:solidFill>
                <a:ea typeface="+mj-lt"/>
                <a:cs typeface="+mj-lt"/>
              </a:rPr>
              <a:t>INSERCIONES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6" name="CuadroTexto 15">
            <a:extLst>
              <a:ext uri="{FF2B5EF4-FFF2-40B4-BE49-F238E27FC236}">
                <a16:creationId xmlns:a16="http://schemas.microsoft.com/office/drawing/2014/main" id="{419E7F8D-F6DB-4308-A0A5-CF06D7223E1E}"/>
              </a:ext>
            </a:extLst>
          </p:cNvPr>
          <p:cNvSpPr txBox="1"/>
          <p:nvPr/>
        </p:nvSpPr>
        <p:spPr>
          <a:xfrm>
            <a:off x="490537" y="1694023"/>
            <a:ext cx="10594805" cy="400110"/>
          </a:xfrm>
          <a:prstGeom prst="rect">
            <a:avLst/>
          </a:prstGeom>
          <a:noFill/>
        </p:spPr>
        <p:txBody>
          <a:bodyPr wrap="square">
            <a:spAutoFit/>
          </a:bodyPr>
          <a:lstStyle/>
          <a:p>
            <a:r>
              <a:rPr lang="es-MX" sz="2000" b="1" dirty="0"/>
              <a:t>TABLA DE LA RUTINA ESTABLECIDA POR EL ENTRENADOR</a:t>
            </a:r>
            <a:endParaRPr lang="es-MX" sz="2000" dirty="0"/>
          </a:p>
        </p:txBody>
      </p:sp>
      <p:pic>
        <p:nvPicPr>
          <p:cNvPr id="4" name="Imagen 3">
            <a:extLst>
              <a:ext uri="{FF2B5EF4-FFF2-40B4-BE49-F238E27FC236}">
                <a16:creationId xmlns:a16="http://schemas.microsoft.com/office/drawing/2014/main" id="{4968142A-D27B-4BF6-ACCD-03774D7BE3B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2671821" y="2378535"/>
            <a:ext cx="6331501" cy="3467583"/>
          </a:xfrm>
          <a:prstGeom prst="rect">
            <a:avLst/>
          </a:prstGeom>
        </p:spPr>
      </p:pic>
    </p:spTree>
    <p:extLst>
      <p:ext uri="{BB962C8B-B14F-4D97-AF65-F5344CB8AC3E}">
        <p14:creationId xmlns:p14="http://schemas.microsoft.com/office/powerpoint/2010/main" val="17621390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4" name="CuadroTexto 13">
            <a:extLst>
              <a:ext uri="{FF2B5EF4-FFF2-40B4-BE49-F238E27FC236}">
                <a16:creationId xmlns:a16="http://schemas.microsoft.com/office/drawing/2014/main" id="{CEB96A6B-E8AB-457F-B010-14B100D40688}"/>
              </a:ext>
            </a:extLst>
          </p:cNvPr>
          <p:cNvSpPr txBox="1"/>
          <p:nvPr/>
        </p:nvSpPr>
        <p:spPr>
          <a:xfrm>
            <a:off x="506216" y="2189411"/>
            <a:ext cx="11195246" cy="4093428"/>
          </a:xfrm>
          <a:prstGeom prst="rect">
            <a:avLst/>
          </a:prstGeom>
          <a:noFill/>
        </p:spPr>
        <p:txBody>
          <a:bodyPr wrap="square">
            <a:spAutoFit/>
          </a:bodyPr>
          <a:lstStyle/>
          <a:p>
            <a:pPr marL="457200" indent="-457200" algn="just">
              <a:buAutoNum type="arabicPeriod"/>
            </a:pPr>
            <a:r>
              <a:rPr lang="es-MX" sz="2000" b="1" dirty="0"/>
              <a:t>Mostrar cada uno de los mantenimientos realizados donde se presente la empresa con el nombre de  maquina a la cual se le dio mantenimiento.</a:t>
            </a:r>
          </a:p>
          <a:p>
            <a:pPr algn="just"/>
            <a:endParaRPr lang="es-MX" sz="2000" b="1" dirty="0"/>
          </a:p>
          <a:p>
            <a:pPr marL="457200" indent="-457200" algn="just">
              <a:buAutoNum type="arabicPeriod" startAt="2"/>
            </a:pPr>
            <a:r>
              <a:rPr lang="es-MX" sz="2000" b="1" dirty="0"/>
              <a:t>Dentro de las secciones grupales que contiene el gimnasio muestre cuantos y cuales clientes han ingresado en el 2021 por cada mes </a:t>
            </a:r>
          </a:p>
          <a:p>
            <a:pPr algn="just"/>
            <a:endParaRPr lang="es-MX" sz="2000" b="1" dirty="0"/>
          </a:p>
          <a:p>
            <a:pPr marL="457200" indent="-457200" algn="just">
              <a:buAutoNum type="arabicPeriod" startAt="3"/>
            </a:pPr>
            <a:r>
              <a:rPr lang="es-MX" sz="2000" b="1" dirty="0"/>
              <a:t>Cada cliente realiza compras en una cantidad de tiempo muestre el cliente, con el subtotal y el total de cada uno. En este debe incluir el tipo de plan, el producto comprado y la cantidad </a:t>
            </a:r>
          </a:p>
          <a:p>
            <a:pPr algn="just"/>
            <a:endParaRPr lang="es-MX" sz="2000" b="1" dirty="0"/>
          </a:p>
          <a:p>
            <a:pPr marL="457200" indent="-457200" algn="just">
              <a:buAutoNum type="arabicPeriod" startAt="4"/>
            </a:pPr>
            <a:r>
              <a:rPr lang="es-MX" sz="2000" b="1" dirty="0"/>
              <a:t>Mostrar el nombre completo del cada uno de los entrenadores con el total de clientes atendidos dentro de el año 2021</a:t>
            </a:r>
          </a:p>
          <a:p>
            <a:pPr algn="just"/>
            <a:endParaRPr lang="es-MX" sz="2000" b="1" dirty="0"/>
          </a:p>
          <a:p>
            <a:pPr algn="just"/>
            <a:endParaRPr lang="es-EC" sz="2000" b="1" dirty="0"/>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908707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4" name="CuadroTexto 13">
            <a:extLst>
              <a:ext uri="{FF2B5EF4-FFF2-40B4-BE49-F238E27FC236}">
                <a16:creationId xmlns:a16="http://schemas.microsoft.com/office/drawing/2014/main" id="{CEB96A6B-E8AB-457F-B010-14B100D40688}"/>
              </a:ext>
            </a:extLst>
          </p:cNvPr>
          <p:cNvSpPr txBox="1"/>
          <p:nvPr/>
        </p:nvSpPr>
        <p:spPr>
          <a:xfrm>
            <a:off x="264605" y="1485187"/>
            <a:ext cx="11195246" cy="707886"/>
          </a:xfrm>
          <a:prstGeom prst="rect">
            <a:avLst/>
          </a:prstGeom>
          <a:noFill/>
        </p:spPr>
        <p:txBody>
          <a:bodyPr wrap="square">
            <a:spAutoFit/>
          </a:bodyPr>
          <a:lstStyle/>
          <a:p>
            <a:pPr algn="just"/>
            <a:r>
              <a:rPr lang="es-MX" sz="2000" b="1" dirty="0"/>
              <a:t>1. Mostrar cada uno de los mantenimientos realizados donde se presente la empresa con el nombre de  maquina a la cual se le dio mantenimiento.</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6" name="Imagen 5">
            <a:extLst>
              <a:ext uri="{FF2B5EF4-FFF2-40B4-BE49-F238E27FC236}">
                <a16:creationId xmlns:a16="http://schemas.microsoft.com/office/drawing/2014/main" id="{CDC8195A-A83B-4463-ADE0-1613774CFEB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678318" y="2413068"/>
            <a:ext cx="10095755" cy="3481295"/>
          </a:xfrm>
          <a:prstGeom prst="rect">
            <a:avLst/>
          </a:prstGeom>
        </p:spPr>
      </p:pic>
    </p:spTree>
    <p:extLst>
      <p:ext uri="{BB962C8B-B14F-4D97-AF65-F5344CB8AC3E}">
        <p14:creationId xmlns:p14="http://schemas.microsoft.com/office/powerpoint/2010/main" val="521089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556531" y="494760"/>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Entidades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Índice</a:t>
            </a:r>
          </a:p>
        </p:txBody>
      </p:sp>
      <p:pic>
        <p:nvPicPr>
          <p:cNvPr id="16" name="Imagen 15">
            <a:extLst>
              <a:ext uri="{FF2B5EF4-FFF2-40B4-BE49-F238E27FC236}">
                <a16:creationId xmlns:a16="http://schemas.microsoft.com/office/drawing/2014/main" id="{8CEB44FE-17AA-4273-948C-5651754A39B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6565065" y="2117848"/>
            <a:ext cx="2444841" cy="1057228"/>
          </a:xfrm>
          <a:prstGeom prst="rect">
            <a:avLst/>
          </a:prstGeom>
        </p:spPr>
      </p:pic>
      <p:pic>
        <p:nvPicPr>
          <p:cNvPr id="21" name="Imagen 20">
            <a:extLst>
              <a:ext uri="{FF2B5EF4-FFF2-40B4-BE49-F238E27FC236}">
                <a16:creationId xmlns:a16="http://schemas.microsoft.com/office/drawing/2014/main" id="{9F6B696E-2B54-437D-B014-0A30E8818B48}"/>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9212925" y="1715502"/>
            <a:ext cx="2599807" cy="2120081"/>
          </a:xfrm>
          <a:prstGeom prst="rect">
            <a:avLst/>
          </a:prstGeom>
        </p:spPr>
      </p:pic>
      <p:pic>
        <p:nvPicPr>
          <p:cNvPr id="29" name="Imagen 28">
            <a:extLst>
              <a:ext uri="{FF2B5EF4-FFF2-40B4-BE49-F238E27FC236}">
                <a16:creationId xmlns:a16="http://schemas.microsoft.com/office/drawing/2014/main" id="{A6ACF5A7-16D6-4DC0-918B-EDB69DB2276A}"/>
              </a:ext>
            </a:extLst>
          </p:cNvPr>
          <p:cNvPicPr>
            <a:picLocks noChangeAspect="1"/>
          </p:cNvPicPr>
          <p:nvPr/>
        </p:nvPicPr>
        <p:blipFill rotWithShape="1">
          <a:blip r:embed="rId7">
            <a:extLst>
              <a:ext uri="{BEBA8EAE-BF5A-486C-A8C5-ECC9F3942E4B}">
                <a14:imgProps xmlns:a14="http://schemas.microsoft.com/office/drawing/2010/main">
                  <a14:imgLayer r:embed="rId8">
                    <a14:imgEffect>
                      <a14:sharpenSoften amount="50000"/>
                    </a14:imgEffect>
                  </a14:imgLayer>
                </a14:imgProps>
              </a:ext>
            </a:extLst>
          </a:blip>
          <a:srcRect l="298" r="2832" b="15761"/>
          <a:stretch/>
        </p:blipFill>
        <p:spPr>
          <a:xfrm>
            <a:off x="453672" y="1716993"/>
            <a:ext cx="2518453" cy="981509"/>
          </a:xfrm>
          <a:prstGeom prst="rect">
            <a:avLst/>
          </a:prstGeom>
        </p:spPr>
      </p:pic>
      <p:pic>
        <p:nvPicPr>
          <p:cNvPr id="31" name="Imagen 30">
            <a:extLst>
              <a:ext uri="{FF2B5EF4-FFF2-40B4-BE49-F238E27FC236}">
                <a16:creationId xmlns:a16="http://schemas.microsoft.com/office/drawing/2014/main" id="{77F36199-F628-4ED2-B8D6-9F55F4674D86}"/>
              </a:ext>
            </a:extLst>
          </p:cNvPr>
          <p:cNvPicPr>
            <a:picLocks noChangeAspect="1"/>
          </p:cNvPicPr>
          <p:nvPr/>
        </p:nvPicPr>
        <p:blipFill rotWithShape="1">
          <a:blip r:embed="rId9">
            <a:extLst>
              <a:ext uri="{BEBA8EAE-BF5A-486C-A8C5-ECC9F3942E4B}">
                <a14:imgProps xmlns:a14="http://schemas.microsoft.com/office/drawing/2010/main">
                  <a14:imgLayer r:embed="rId10">
                    <a14:imgEffect>
                      <a14:sharpenSoften amount="50000"/>
                    </a14:imgEffect>
                  </a14:imgLayer>
                </a14:imgProps>
              </a:ext>
            </a:extLst>
          </a:blip>
          <a:srcRect b="2193"/>
          <a:stretch/>
        </p:blipFill>
        <p:spPr>
          <a:xfrm>
            <a:off x="567880" y="3029292"/>
            <a:ext cx="2290039" cy="1314485"/>
          </a:xfrm>
          <a:prstGeom prst="rect">
            <a:avLst/>
          </a:prstGeom>
        </p:spPr>
      </p:pic>
      <p:pic>
        <p:nvPicPr>
          <p:cNvPr id="35" name="Imagen 34">
            <a:extLst>
              <a:ext uri="{FF2B5EF4-FFF2-40B4-BE49-F238E27FC236}">
                <a16:creationId xmlns:a16="http://schemas.microsoft.com/office/drawing/2014/main" id="{B8AAC45F-01A6-4933-AF5E-E5CD711804F1}"/>
              </a:ext>
            </a:extLst>
          </p:cNvPr>
          <p:cNvPicPr>
            <a:picLocks noChangeAspect="1"/>
          </p:cNvPicPr>
          <p:nvPr/>
        </p:nvPicPr>
        <p:blipFill>
          <a:blip r:embed="rId11">
            <a:extLst>
              <a:ext uri="{BEBA8EAE-BF5A-486C-A8C5-ECC9F3942E4B}">
                <a14:imgProps xmlns:a14="http://schemas.microsoft.com/office/drawing/2010/main">
                  <a14:imgLayer r:embed="rId12">
                    <a14:imgEffect>
                      <a14:sharpenSoften amount="50000"/>
                    </a14:imgEffect>
                  </a14:imgLayer>
                </a14:imgProps>
              </a:ext>
            </a:extLst>
          </a:blip>
          <a:stretch>
            <a:fillRect/>
          </a:stretch>
        </p:blipFill>
        <p:spPr>
          <a:xfrm>
            <a:off x="8526327" y="3904621"/>
            <a:ext cx="2126880" cy="1183377"/>
          </a:xfrm>
          <a:prstGeom prst="rect">
            <a:avLst/>
          </a:prstGeom>
        </p:spPr>
      </p:pic>
      <p:pic>
        <p:nvPicPr>
          <p:cNvPr id="45" name="Imagen 44">
            <a:extLst>
              <a:ext uri="{FF2B5EF4-FFF2-40B4-BE49-F238E27FC236}">
                <a16:creationId xmlns:a16="http://schemas.microsoft.com/office/drawing/2014/main" id="{12CC10AD-2C86-4935-9934-7B2E298989D6}"/>
              </a:ext>
            </a:extLst>
          </p:cNvPr>
          <p:cNvPicPr>
            <a:picLocks noChangeAspect="1"/>
          </p:cNvPicPr>
          <p:nvPr/>
        </p:nvPicPr>
        <p:blipFill>
          <a:blip r:embed="rId13">
            <a:extLst>
              <a:ext uri="{BEBA8EAE-BF5A-486C-A8C5-ECC9F3942E4B}">
                <a14:imgProps xmlns:a14="http://schemas.microsoft.com/office/drawing/2010/main">
                  <a14:imgLayer r:embed="rId14">
                    <a14:imgEffect>
                      <a14:sharpenSoften amount="50000"/>
                    </a14:imgEffect>
                  </a14:imgLayer>
                </a14:imgProps>
              </a:ext>
            </a:extLst>
          </a:blip>
          <a:stretch>
            <a:fillRect/>
          </a:stretch>
        </p:blipFill>
        <p:spPr>
          <a:xfrm>
            <a:off x="475352" y="4507713"/>
            <a:ext cx="3159049" cy="1797574"/>
          </a:xfrm>
          <a:prstGeom prst="rect">
            <a:avLst/>
          </a:prstGeom>
        </p:spPr>
      </p:pic>
      <p:pic>
        <p:nvPicPr>
          <p:cNvPr id="46" name="Imagen 45">
            <a:extLst>
              <a:ext uri="{FF2B5EF4-FFF2-40B4-BE49-F238E27FC236}">
                <a16:creationId xmlns:a16="http://schemas.microsoft.com/office/drawing/2014/main" id="{042DD5B0-2D1F-4BBE-894E-2A957949D3A5}"/>
              </a:ext>
            </a:extLst>
          </p:cNvPr>
          <p:cNvPicPr>
            <a:picLocks noChangeAspect="1"/>
          </p:cNvPicPr>
          <p:nvPr/>
        </p:nvPicPr>
        <p:blipFill>
          <a:blip r:embed="rId15">
            <a:extLst>
              <a:ext uri="{BEBA8EAE-BF5A-486C-A8C5-ECC9F3942E4B}">
                <a14:imgProps xmlns:a14="http://schemas.microsoft.com/office/drawing/2010/main">
                  <a14:imgLayer r:embed="rId16">
                    <a14:imgEffect>
                      <a14:sharpenSoften amount="50000"/>
                    </a14:imgEffect>
                  </a14:imgLayer>
                </a14:imgProps>
              </a:ext>
            </a:extLst>
          </a:blip>
          <a:stretch>
            <a:fillRect/>
          </a:stretch>
        </p:blipFill>
        <p:spPr>
          <a:xfrm>
            <a:off x="4580551" y="4003053"/>
            <a:ext cx="3286584" cy="2534004"/>
          </a:xfrm>
          <a:prstGeom prst="rect">
            <a:avLst/>
          </a:prstGeom>
        </p:spPr>
      </p:pic>
      <p:pic>
        <p:nvPicPr>
          <p:cNvPr id="4" name="Imagen 3">
            <a:extLst>
              <a:ext uri="{FF2B5EF4-FFF2-40B4-BE49-F238E27FC236}">
                <a16:creationId xmlns:a16="http://schemas.microsoft.com/office/drawing/2014/main" id="{94D74F54-D823-4F09-93C4-140A1FAB82C6}"/>
              </a:ext>
            </a:extLst>
          </p:cNvPr>
          <p:cNvPicPr>
            <a:picLocks noChangeAspect="1"/>
          </p:cNvPicPr>
          <p:nvPr/>
        </p:nvPicPr>
        <p:blipFill>
          <a:blip r:embed="rId17"/>
          <a:stretch>
            <a:fillRect/>
          </a:stretch>
        </p:blipFill>
        <p:spPr>
          <a:xfrm>
            <a:off x="3251317" y="1521897"/>
            <a:ext cx="3054903" cy="2468301"/>
          </a:xfrm>
          <a:prstGeom prst="rect">
            <a:avLst/>
          </a:prstGeom>
        </p:spPr>
      </p:pic>
      <p:pic>
        <p:nvPicPr>
          <p:cNvPr id="5" name="Imagen 4">
            <a:extLst>
              <a:ext uri="{FF2B5EF4-FFF2-40B4-BE49-F238E27FC236}">
                <a16:creationId xmlns:a16="http://schemas.microsoft.com/office/drawing/2014/main" id="{D61885A3-F8A4-4924-A9C3-7817C5E3DD4B}"/>
              </a:ext>
            </a:extLst>
          </p:cNvPr>
          <p:cNvPicPr>
            <a:picLocks noChangeAspect="1"/>
          </p:cNvPicPr>
          <p:nvPr/>
        </p:nvPicPr>
        <p:blipFill>
          <a:blip r:embed="rId18"/>
          <a:stretch>
            <a:fillRect/>
          </a:stretch>
        </p:blipFill>
        <p:spPr>
          <a:xfrm>
            <a:off x="9009906" y="5237326"/>
            <a:ext cx="2117781" cy="1314485"/>
          </a:xfrm>
          <a:prstGeom prst="rect">
            <a:avLst/>
          </a:prstGeom>
        </p:spPr>
      </p:pic>
    </p:spTree>
    <p:extLst>
      <p:ext uri="{BB962C8B-B14F-4D97-AF65-F5344CB8AC3E}">
        <p14:creationId xmlns:p14="http://schemas.microsoft.com/office/powerpoint/2010/main" val="42029979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4" name="CuadroTexto 13">
            <a:extLst>
              <a:ext uri="{FF2B5EF4-FFF2-40B4-BE49-F238E27FC236}">
                <a16:creationId xmlns:a16="http://schemas.microsoft.com/office/drawing/2014/main" id="{CEB96A6B-E8AB-457F-B010-14B100D40688}"/>
              </a:ext>
            </a:extLst>
          </p:cNvPr>
          <p:cNvSpPr txBox="1"/>
          <p:nvPr/>
        </p:nvSpPr>
        <p:spPr>
          <a:xfrm>
            <a:off x="264605" y="1485187"/>
            <a:ext cx="11195246" cy="707886"/>
          </a:xfrm>
          <a:prstGeom prst="rect">
            <a:avLst/>
          </a:prstGeom>
          <a:noFill/>
        </p:spPr>
        <p:txBody>
          <a:bodyPr wrap="square">
            <a:spAutoFit/>
          </a:bodyPr>
          <a:lstStyle/>
          <a:p>
            <a:pPr algn="just"/>
            <a:r>
              <a:rPr lang="es-MX" sz="2000" b="1" dirty="0"/>
              <a:t>1. Mostrar cada uno de los mantenimientos realizados donde se presente la empresa con el nombre de  maquina a la cual se le dio mantenimiento.</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8" name="Imagen 7">
            <a:extLst>
              <a:ext uri="{FF2B5EF4-FFF2-40B4-BE49-F238E27FC236}">
                <a16:creationId xmlns:a16="http://schemas.microsoft.com/office/drawing/2014/main" id="{0896CE31-322A-4F84-9F82-D6B52EF2C17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1244974" y="2787437"/>
            <a:ext cx="9234507" cy="3020486"/>
          </a:xfrm>
          <a:prstGeom prst="rect">
            <a:avLst/>
          </a:prstGeom>
        </p:spPr>
      </p:pic>
    </p:spTree>
    <p:extLst>
      <p:ext uri="{BB962C8B-B14F-4D97-AF65-F5344CB8AC3E}">
        <p14:creationId xmlns:p14="http://schemas.microsoft.com/office/powerpoint/2010/main" val="36488011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6" name="Imagen 5">
            <a:extLst>
              <a:ext uri="{FF2B5EF4-FFF2-40B4-BE49-F238E27FC236}">
                <a16:creationId xmlns:a16="http://schemas.microsoft.com/office/drawing/2014/main" id="{D6E2DC26-6C07-4414-ABD7-97A182D2DB41}"/>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1800449" y="2413068"/>
            <a:ext cx="8927254" cy="4397898"/>
          </a:xfrm>
          <a:prstGeom prst="rect">
            <a:avLst/>
          </a:prstGeom>
        </p:spPr>
      </p:pic>
      <p:sp>
        <p:nvSpPr>
          <p:cNvPr id="11" name="CuadroTexto 10">
            <a:extLst>
              <a:ext uri="{FF2B5EF4-FFF2-40B4-BE49-F238E27FC236}">
                <a16:creationId xmlns:a16="http://schemas.microsoft.com/office/drawing/2014/main" id="{EF178DBE-D31E-419E-8083-3096F28B21A3}"/>
              </a:ext>
            </a:extLst>
          </p:cNvPr>
          <p:cNvSpPr txBox="1"/>
          <p:nvPr/>
        </p:nvSpPr>
        <p:spPr>
          <a:xfrm>
            <a:off x="490537" y="1605702"/>
            <a:ext cx="11195246" cy="707886"/>
          </a:xfrm>
          <a:prstGeom prst="rect">
            <a:avLst/>
          </a:prstGeom>
          <a:noFill/>
        </p:spPr>
        <p:txBody>
          <a:bodyPr wrap="square">
            <a:spAutoFit/>
          </a:bodyPr>
          <a:lstStyle/>
          <a:p>
            <a:pPr algn="just"/>
            <a:r>
              <a:rPr lang="es-MX" sz="2000" b="1" dirty="0"/>
              <a:t>2. Dentro de las secciones grupales que contiene el gimnasio muestre cuantos y cuales clientes han ingresado en el 2021 por cada mes </a:t>
            </a:r>
          </a:p>
        </p:txBody>
      </p:sp>
    </p:spTree>
    <p:extLst>
      <p:ext uri="{BB962C8B-B14F-4D97-AF65-F5344CB8AC3E}">
        <p14:creationId xmlns:p14="http://schemas.microsoft.com/office/powerpoint/2010/main" val="37428965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14" name="CuadroTexto 13">
            <a:extLst>
              <a:ext uri="{FF2B5EF4-FFF2-40B4-BE49-F238E27FC236}">
                <a16:creationId xmlns:a16="http://schemas.microsoft.com/office/drawing/2014/main" id="{CEB96A6B-E8AB-457F-B010-14B100D40688}"/>
              </a:ext>
            </a:extLst>
          </p:cNvPr>
          <p:cNvSpPr txBox="1"/>
          <p:nvPr/>
        </p:nvSpPr>
        <p:spPr>
          <a:xfrm>
            <a:off x="264605" y="2082252"/>
            <a:ext cx="11195246" cy="707886"/>
          </a:xfrm>
          <a:prstGeom prst="rect">
            <a:avLst/>
          </a:prstGeom>
          <a:noFill/>
        </p:spPr>
        <p:txBody>
          <a:bodyPr wrap="square">
            <a:spAutoFit/>
          </a:bodyPr>
          <a:lstStyle/>
          <a:p>
            <a:pPr algn="just"/>
            <a:r>
              <a:rPr lang="es-MX" sz="2000" b="1" dirty="0"/>
              <a:t>2. Dentro de las secciones grupales que contiene el gimnasio muestre cuantos y cuales clientes han ingresado en el 2021 por cada mes </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8" name="Imagen 7">
            <a:extLst>
              <a:ext uri="{FF2B5EF4-FFF2-40B4-BE49-F238E27FC236}">
                <a16:creationId xmlns:a16="http://schemas.microsoft.com/office/drawing/2014/main" id="{F5E99BD5-FFEA-4EAA-B193-2AD7E628C53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93376" y="3223733"/>
            <a:ext cx="10405248" cy="2129982"/>
          </a:xfrm>
          <a:prstGeom prst="rect">
            <a:avLst/>
          </a:prstGeom>
        </p:spPr>
      </p:pic>
    </p:spTree>
    <p:extLst>
      <p:ext uri="{BB962C8B-B14F-4D97-AF65-F5344CB8AC3E}">
        <p14:creationId xmlns:p14="http://schemas.microsoft.com/office/powerpoint/2010/main" val="7843583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19" name="Imagen 18">
            <a:extLst>
              <a:ext uri="{FF2B5EF4-FFF2-40B4-BE49-F238E27FC236}">
                <a16:creationId xmlns:a16="http://schemas.microsoft.com/office/drawing/2014/main" id="{97A7E303-B979-41BA-A67A-903F63CB5F3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383380" y="2525250"/>
            <a:ext cx="11425238" cy="3872352"/>
          </a:xfrm>
          <a:prstGeom prst="rect">
            <a:avLst/>
          </a:prstGeom>
        </p:spPr>
      </p:pic>
      <p:sp>
        <p:nvSpPr>
          <p:cNvPr id="20" name="CuadroTexto 19">
            <a:extLst>
              <a:ext uri="{FF2B5EF4-FFF2-40B4-BE49-F238E27FC236}">
                <a16:creationId xmlns:a16="http://schemas.microsoft.com/office/drawing/2014/main" id="{D1AA763F-0EFD-4F82-9A15-6D00FD473DC7}"/>
              </a:ext>
            </a:extLst>
          </p:cNvPr>
          <p:cNvSpPr txBox="1"/>
          <p:nvPr/>
        </p:nvSpPr>
        <p:spPr>
          <a:xfrm>
            <a:off x="490536" y="1512088"/>
            <a:ext cx="11195246" cy="707886"/>
          </a:xfrm>
          <a:prstGeom prst="rect">
            <a:avLst/>
          </a:prstGeom>
          <a:noFill/>
        </p:spPr>
        <p:txBody>
          <a:bodyPr wrap="square">
            <a:spAutoFit/>
          </a:bodyPr>
          <a:lstStyle/>
          <a:p>
            <a:pPr algn="just"/>
            <a:r>
              <a:rPr lang="es-MX" sz="2000" b="1" dirty="0"/>
              <a:t>3. Cada cliente realiza compras en una cantidad de tiempo muestre el cliente, con el subtotal y el total de cada uno. En este debe incluir el tipo de plan, el producto comprado y la cantidad </a:t>
            </a:r>
          </a:p>
        </p:txBody>
      </p:sp>
    </p:spTree>
    <p:extLst>
      <p:ext uri="{BB962C8B-B14F-4D97-AF65-F5344CB8AC3E}">
        <p14:creationId xmlns:p14="http://schemas.microsoft.com/office/powerpoint/2010/main" val="36867746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sp>
        <p:nvSpPr>
          <p:cNvPr id="20" name="CuadroTexto 19">
            <a:extLst>
              <a:ext uri="{FF2B5EF4-FFF2-40B4-BE49-F238E27FC236}">
                <a16:creationId xmlns:a16="http://schemas.microsoft.com/office/drawing/2014/main" id="{D1AA763F-0EFD-4F82-9A15-6D00FD473DC7}"/>
              </a:ext>
            </a:extLst>
          </p:cNvPr>
          <p:cNvSpPr txBox="1"/>
          <p:nvPr/>
        </p:nvSpPr>
        <p:spPr>
          <a:xfrm>
            <a:off x="490536" y="1512088"/>
            <a:ext cx="11195246" cy="707886"/>
          </a:xfrm>
          <a:prstGeom prst="rect">
            <a:avLst/>
          </a:prstGeom>
          <a:noFill/>
        </p:spPr>
        <p:txBody>
          <a:bodyPr wrap="square">
            <a:spAutoFit/>
          </a:bodyPr>
          <a:lstStyle/>
          <a:p>
            <a:pPr algn="just"/>
            <a:r>
              <a:rPr lang="es-MX" sz="2000" b="1" dirty="0"/>
              <a:t>3. Cada cliente realiza compras en una cantidad de tiempo muestre el cliente, con el subtotal y el total de cada uno. En este debe incluir el tipo de plan, el producto comprado y la cantidad </a:t>
            </a:r>
          </a:p>
        </p:txBody>
      </p:sp>
      <p:pic>
        <p:nvPicPr>
          <p:cNvPr id="6" name="Imagen 5">
            <a:extLst>
              <a:ext uri="{FF2B5EF4-FFF2-40B4-BE49-F238E27FC236}">
                <a16:creationId xmlns:a16="http://schemas.microsoft.com/office/drawing/2014/main" id="{654A1944-4EAD-4343-9410-4519028822A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1846738" y="3470145"/>
            <a:ext cx="7191778" cy="1813054"/>
          </a:xfrm>
          <a:prstGeom prst="rect">
            <a:avLst/>
          </a:prstGeom>
        </p:spPr>
      </p:pic>
    </p:spTree>
    <p:extLst>
      <p:ext uri="{BB962C8B-B14F-4D97-AF65-F5344CB8AC3E}">
        <p14:creationId xmlns:p14="http://schemas.microsoft.com/office/powerpoint/2010/main" val="16369517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pic>
        <p:nvPicPr>
          <p:cNvPr id="8" name="Imagen 7">
            <a:extLst>
              <a:ext uri="{FF2B5EF4-FFF2-40B4-BE49-F238E27FC236}">
                <a16:creationId xmlns:a16="http://schemas.microsoft.com/office/drawing/2014/main" id="{8A120CDA-5465-428E-863A-2005163AA8A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622490" y="2454534"/>
            <a:ext cx="11330577" cy="4374740"/>
          </a:xfrm>
          <a:prstGeom prst="rect">
            <a:avLst/>
          </a:prstGeom>
        </p:spPr>
      </p:pic>
      <p:sp>
        <p:nvSpPr>
          <p:cNvPr id="11" name="CuadroTexto 10">
            <a:extLst>
              <a:ext uri="{FF2B5EF4-FFF2-40B4-BE49-F238E27FC236}">
                <a16:creationId xmlns:a16="http://schemas.microsoft.com/office/drawing/2014/main" id="{9EE720BD-2A2D-4F0B-9A8B-5DC4101CB6E2}"/>
              </a:ext>
            </a:extLst>
          </p:cNvPr>
          <p:cNvSpPr txBox="1"/>
          <p:nvPr/>
        </p:nvSpPr>
        <p:spPr>
          <a:xfrm>
            <a:off x="253000" y="1494757"/>
            <a:ext cx="11195246" cy="707886"/>
          </a:xfrm>
          <a:prstGeom prst="rect">
            <a:avLst/>
          </a:prstGeom>
          <a:noFill/>
        </p:spPr>
        <p:txBody>
          <a:bodyPr wrap="square">
            <a:spAutoFit/>
          </a:bodyPr>
          <a:lstStyle/>
          <a:p>
            <a:pPr algn="just"/>
            <a:r>
              <a:rPr lang="es-MX" sz="2000" b="1" dirty="0"/>
              <a:t>4. Mostrar el nombre completo del cada uno de los entrenadores con el total de clientes atendidos dentro de el año 2021</a:t>
            </a:r>
          </a:p>
        </p:txBody>
      </p:sp>
    </p:spTree>
    <p:extLst>
      <p:ext uri="{BB962C8B-B14F-4D97-AF65-F5344CB8AC3E}">
        <p14:creationId xmlns:p14="http://schemas.microsoft.com/office/powerpoint/2010/main" val="6729131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CONSULTAS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3" name="Rectangle 3">
            <a:extLst>
              <a:ext uri="{FF2B5EF4-FFF2-40B4-BE49-F238E27FC236}">
                <a16:creationId xmlns:a16="http://schemas.microsoft.com/office/drawing/2014/main" id="{2D0D0F83-EA54-4970-B1B2-0D342B5DCD06}"/>
              </a:ext>
            </a:extLst>
          </p:cNvPr>
          <p:cNvSpPr>
            <a:spLocks noChangeArrowheads="1"/>
          </p:cNvSpPr>
          <p:nvPr/>
        </p:nvSpPr>
        <p:spPr bwMode="auto">
          <a:xfrm>
            <a:off x="6441305" y="3526795"/>
            <a:ext cx="290464"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sp>
        <p:nvSpPr>
          <p:cNvPr id="20" name="CuadroTexto 19">
            <a:extLst>
              <a:ext uri="{FF2B5EF4-FFF2-40B4-BE49-F238E27FC236}">
                <a16:creationId xmlns:a16="http://schemas.microsoft.com/office/drawing/2014/main" id="{D1AA763F-0EFD-4F82-9A15-6D00FD473DC7}"/>
              </a:ext>
            </a:extLst>
          </p:cNvPr>
          <p:cNvSpPr txBox="1"/>
          <p:nvPr/>
        </p:nvSpPr>
        <p:spPr>
          <a:xfrm>
            <a:off x="506216" y="1682135"/>
            <a:ext cx="11195246" cy="707886"/>
          </a:xfrm>
          <a:prstGeom prst="rect">
            <a:avLst/>
          </a:prstGeom>
          <a:noFill/>
        </p:spPr>
        <p:txBody>
          <a:bodyPr wrap="square">
            <a:spAutoFit/>
          </a:bodyPr>
          <a:lstStyle/>
          <a:p>
            <a:pPr algn="just"/>
            <a:r>
              <a:rPr lang="es-MX" sz="2000" b="1" dirty="0"/>
              <a:t>4. Mostrar el nombre completo del cada uno de los entrenadores con el total de clientes atendidos dentro de el año 2021</a:t>
            </a:r>
          </a:p>
        </p:txBody>
      </p:sp>
      <p:pic>
        <p:nvPicPr>
          <p:cNvPr id="8" name="Imagen 7">
            <a:extLst>
              <a:ext uri="{FF2B5EF4-FFF2-40B4-BE49-F238E27FC236}">
                <a16:creationId xmlns:a16="http://schemas.microsoft.com/office/drawing/2014/main" id="{171A35FD-CBA6-4B5A-AD81-E0A4E0B487A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3128690" y="3490183"/>
            <a:ext cx="5428183" cy="2045881"/>
          </a:xfrm>
          <a:prstGeom prst="rect">
            <a:avLst/>
          </a:prstGeom>
        </p:spPr>
      </p:pic>
    </p:spTree>
    <p:extLst>
      <p:ext uri="{BB962C8B-B14F-4D97-AF65-F5344CB8AC3E}">
        <p14:creationId xmlns:p14="http://schemas.microsoft.com/office/powerpoint/2010/main" val="19249340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446519"/>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Link de </a:t>
            </a:r>
            <a:r>
              <a:rPr lang="es-MX" sz="3200" dirty="0" err="1">
                <a:solidFill>
                  <a:schemeClr val="bg1"/>
                </a:solidFill>
                <a:ea typeface="+mj-lt"/>
                <a:cs typeface="+mj-lt"/>
              </a:rPr>
              <a:t>git-hub</a:t>
            </a:r>
            <a:r>
              <a:rPr lang="es-MX" sz="3200" dirty="0">
                <a:solidFill>
                  <a:schemeClr val="bg1"/>
                </a:solidFill>
                <a:ea typeface="+mj-lt"/>
                <a:cs typeface="+mj-lt"/>
              </a:rPr>
              <a:t> </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sp>
        <p:nvSpPr>
          <p:cNvPr id="11" name="CuadroTexto 10">
            <a:extLst>
              <a:ext uri="{FF2B5EF4-FFF2-40B4-BE49-F238E27FC236}">
                <a16:creationId xmlns:a16="http://schemas.microsoft.com/office/drawing/2014/main" id="{EF178DBE-D31E-419E-8083-3096F28B21A3}"/>
              </a:ext>
            </a:extLst>
          </p:cNvPr>
          <p:cNvSpPr txBox="1"/>
          <p:nvPr/>
        </p:nvSpPr>
        <p:spPr>
          <a:xfrm>
            <a:off x="490537" y="2687382"/>
            <a:ext cx="11195246" cy="461665"/>
          </a:xfrm>
          <a:prstGeom prst="rect">
            <a:avLst/>
          </a:prstGeom>
          <a:noFill/>
        </p:spPr>
        <p:txBody>
          <a:bodyPr wrap="square">
            <a:spAutoFit/>
          </a:bodyPr>
          <a:lstStyle/>
          <a:p>
            <a:pPr algn="ctr"/>
            <a:r>
              <a:rPr lang="es-MX" sz="2400" b="1" u="sng" dirty="0"/>
              <a:t>Link repositorio:</a:t>
            </a:r>
          </a:p>
        </p:txBody>
      </p:sp>
      <p:sp>
        <p:nvSpPr>
          <p:cNvPr id="8" name="CuadroTexto 7">
            <a:extLst>
              <a:ext uri="{FF2B5EF4-FFF2-40B4-BE49-F238E27FC236}">
                <a16:creationId xmlns:a16="http://schemas.microsoft.com/office/drawing/2014/main" id="{A1B989F8-A4AF-4400-B3E9-BCF90E4A55A5}"/>
              </a:ext>
            </a:extLst>
          </p:cNvPr>
          <p:cNvSpPr txBox="1"/>
          <p:nvPr/>
        </p:nvSpPr>
        <p:spPr>
          <a:xfrm>
            <a:off x="490537" y="3836015"/>
            <a:ext cx="11195246" cy="461665"/>
          </a:xfrm>
          <a:prstGeom prst="rect">
            <a:avLst/>
          </a:prstGeom>
          <a:noFill/>
        </p:spPr>
        <p:txBody>
          <a:bodyPr wrap="square">
            <a:spAutoFit/>
          </a:bodyPr>
          <a:lstStyle/>
          <a:p>
            <a:pPr algn="ctr"/>
            <a:r>
              <a:rPr lang="es-MX" sz="2400" dirty="0"/>
              <a:t>Link repositorio:</a:t>
            </a:r>
          </a:p>
        </p:txBody>
      </p:sp>
    </p:spTree>
    <p:extLst>
      <p:ext uri="{BB962C8B-B14F-4D97-AF65-F5344CB8AC3E}">
        <p14:creationId xmlns:p14="http://schemas.microsoft.com/office/powerpoint/2010/main" val="34269852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43467"/>
            <a:ext cx="11210925" cy="744836"/>
          </a:xfrm>
        </p:spPr>
        <p:txBody>
          <a:bodyPr>
            <a:normAutofit/>
          </a:bodyPr>
          <a:lstStyle/>
          <a:p>
            <a:pPr algn="ctr"/>
            <a:r>
              <a:rPr lang="es-MX" sz="3200" dirty="0">
                <a:solidFill>
                  <a:schemeClr val="bg1"/>
                </a:solidFill>
                <a:ea typeface="+mj-lt"/>
                <a:cs typeface="+mj-lt"/>
              </a:rPr>
              <a:t>Conclusiones</a:t>
            </a:r>
            <a:endParaRPr lang="es-ES" dirty="0">
              <a:solidFill>
                <a:schemeClr val="bg1"/>
              </a:solidFill>
            </a:endParaRPr>
          </a:p>
        </p:txBody>
      </p:sp>
      <p:sp>
        <p:nvSpPr>
          <p:cNvPr id="7" name="Rectángulo 6">
            <a:hlinkClick r:id="rId3"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
        <p:nvSpPr>
          <p:cNvPr id="4" name="Rectangle 4">
            <a:extLst>
              <a:ext uri="{FF2B5EF4-FFF2-40B4-BE49-F238E27FC236}">
                <a16:creationId xmlns:a16="http://schemas.microsoft.com/office/drawing/2014/main" id="{793271D4-083D-427E-BE9A-1B223B0D36CC}"/>
              </a:ext>
            </a:extLst>
          </p:cNvPr>
          <p:cNvSpPr>
            <a:spLocks noChangeArrowheads="1"/>
          </p:cNvSpPr>
          <p:nvPr/>
        </p:nvSpPr>
        <p:spPr bwMode="auto">
          <a:xfrm>
            <a:off x="6494171" y="4082237"/>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s-EC" altLang="es-MX"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s-MX" altLang="es-MX" sz="1100" b="0" i="0" u="none" strike="noStrike" cap="none" normalizeH="0" baseline="0" dirty="0">
              <a:ln>
                <a:noFill/>
              </a:ln>
              <a:solidFill>
                <a:schemeClr val="tx1"/>
              </a:solidFill>
              <a:effectLst/>
            </a:endParaRPr>
          </a:p>
        </p:txBody>
      </p:sp>
      <p:sp>
        <p:nvSpPr>
          <p:cNvPr id="11" name="CuadroTexto 10">
            <a:extLst>
              <a:ext uri="{FF2B5EF4-FFF2-40B4-BE49-F238E27FC236}">
                <a16:creationId xmlns:a16="http://schemas.microsoft.com/office/drawing/2014/main" id="{EF178DBE-D31E-419E-8083-3096F28B21A3}"/>
              </a:ext>
            </a:extLst>
          </p:cNvPr>
          <p:cNvSpPr txBox="1"/>
          <p:nvPr/>
        </p:nvSpPr>
        <p:spPr>
          <a:xfrm>
            <a:off x="490537" y="1820079"/>
            <a:ext cx="11195246" cy="4524315"/>
          </a:xfrm>
          <a:prstGeom prst="rect">
            <a:avLst/>
          </a:prstGeom>
          <a:noFill/>
        </p:spPr>
        <p:txBody>
          <a:bodyPr wrap="square">
            <a:spAutoFit/>
          </a:bodyPr>
          <a:lstStyle/>
          <a:p>
            <a:pPr marL="342900" indent="-342900" algn="just">
              <a:buFont typeface="Wingdings" panose="05000000000000000000" pitchFamily="2" charset="2"/>
              <a:buChar char="q"/>
            </a:pPr>
            <a:r>
              <a:rPr lang="es-MX" sz="2400" dirty="0"/>
              <a:t>Se logro crear un modelo de base de datos con las relaciones correctamente en la aplicación de </a:t>
            </a:r>
            <a:r>
              <a:rPr lang="es-MX" sz="2400" b="1" dirty="0"/>
              <a:t>PgModeler </a:t>
            </a:r>
            <a:r>
              <a:rPr lang="es-MX" sz="2400" dirty="0"/>
              <a:t>donde se incluye cada una de las tablas con sus atributos correspondientes de las instalaciones de un gimnasio</a:t>
            </a:r>
          </a:p>
          <a:p>
            <a:pPr marL="342900" indent="-342900" algn="just">
              <a:buFont typeface="Wingdings" panose="05000000000000000000" pitchFamily="2" charset="2"/>
              <a:buChar char="q"/>
            </a:pPr>
            <a:r>
              <a:rPr lang="es-MX" sz="2400" dirty="0"/>
              <a:t>Se mostro la creación de cada una de las tablas con sus llaves foráneas, llaves primarias e inserciones.</a:t>
            </a:r>
          </a:p>
          <a:p>
            <a:pPr marL="342900" indent="-342900" algn="just">
              <a:buFont typeface="Wingdings" panose="05000000000000000000" pitchFamily="2" charset="2"/>
              <a:buChar char="q"/>
            </a:pPr>
            <a:r>
              <a:rPr lang="es-MX" sz="2400" dirty="0"/>
              <a:t>Para cada una de las consultas se utilizo un </a:t>
            </a:r>
            <a:r>
              <a:rPr lang="es-MX" sz="2400" b="1" dirty="0" err="1"/>
              <a:t>select</a:t>
            </a:r>
            <a:r>
              <a:rPr lang="es-MX" sz="2400" dirty="0"/>
              <a:t> para seleccionar los atributos a mostrar, un </a:t>
            </a:r>
            <a:r>
              <a:rPr lang="es-MX" sz="2400" b="1" dirty="0" err="1"/>
              <a:t>from</a:t>
            </a:r>
            <a:r>
              <a:rPr lang="es-MX" sz="2400" dirty="0"/>
              <a:t> con </a:t>
            </a:r>
            <a:r>
              <a:rPr lang="es-MX" sz="2400" b="1" dirty="0"/>
              <a:t>inner join </a:t>
            </a:r>
            <a:r>
              <a:rPr lang="es-MX" sz="2400" dirty="0"/>
              <a:t>para la unión de las tablas. En algunas se utilizo el </a:t>
            </a:r>
            <a:r>
              <a:rPr lang="es-MX" sz="2400" b="1" dirty="0" err="1"/>
              <a:t>where</a:t>
            </a:r>
            <a:r>
              <a:rPr lang="es-MX" sz="2400" b="1" dirty="0"/>
              <a:t> </a:t>
            </a:r>
            <a:r>
              <a:rPr lang="es-MX" sz="2400" dirty="0"/>
              <a:t>para filtrar y el </a:t>
            </a:r>
            <a:r>
              <a:rPr lang="es-MX" sz="2400" b="1" dirty="0" err="1"/>
              <a:t>group</a:t>
            </a:r>
            <a:r>
              <a:rPr lang="es-MX" sz="2400" b="1" dirty="0"/>
              <a:t> </a:t>
            </a:r>
            <a:r>
              <a:rPr lang="es-MX" sz="2400" b="1" dirty="0" err="1"/>
              <a:t>by</a:t>
            </a:r>
            <a:r>
              <a:rPr lang="es-MX" sz="2400" b="1" dirty="0"/>
              <a:t> </a:t>
            </a:r>
            <a:r>
              <a:rPr lang="es-MX" sz="2400" dirty="0"/>
              <a:t>para agrupar los datos a mostrar  </a:t>
            </a:r>
          </a:p>
          <a:p>
            <a:pPr marL="342900" indent="-342900" algn="just">
              <a:buFont typeface="Wingdings" panose="05000000000000000000" pitchFamily="2" charset="2"/>
              <a:buChar char="q"/>
            </a:pPr>
            <a:r>
              <a:rPr lang="es-MX" sz="2400" dirty="0"/>
              <a:t>En una de las consultas se uso el </a:t>
            </a:r>
            <a:r>
              <a:rPr lang="es-MX" sz="2400" b="1" dirty="0" err="1"/>
              <a:t>count</a:t>
            </a:r>
            <a:r>
              <a:rPr lang="es-MX" sz="2400" b="1" dirty="0"/>
              <a:t> </a:t>
            </a:r>
            <a:r>
              <a:rPr lang="es-MX" sz="2400" dirty="0"/>
              <a:t>para contar los datos necesarios a nuestra consulta, el </a:t>
            </a:r>
            <a:r>
              <a:rPr lang="es-MX" sz="2400" b="1" dirty="0" err="1"/>
              <a:t>extract</a:t>
            </a:r>
            <a:r>
              <a:rPr lang="es-MX" sz="2400" b="1" dirty="0"/>
              <a:t> </a:t>
            </a:r>
            <a:r>
              <a:rPr lang="es-MX" sz="2400" dirty="0"/>
              <a:t>para extraer un dato de una fecha como lo es el mes o el año, </a:t>
            </a:r>
            <a:r>
              <a:rPr lang="es-MX" sz="2400" b="1" dirty="0" err="1"/>
              <a:t>concat</a:t>
            </a:r>
            <a:r>
              <a:rPr lang="es-MX" sz="2400" b="1" dirty="0"/>
              <a:t> </a:t>
            </a:r>
            <a:r>
              <a:rPr lang="es-MX" sz="2400" dirty="0"/>
              <a:t>usado para concatenar los nombres y apellidos  y por último </a:t>
            </a:r>
            <a:r>
              <a:rPr lang="es-MX" sz="2400" b="1" dirty="0"/>
              <a:t>sum </a:t>
            </a:r>
            <a:r>
              <a:rPr lang="es-MX" sz="2400" dirty="0"/>
              <a:t>utilizada para realizar una suma de una columna.</a:t>
            </a:r>
            <a:endParaRPr lang="es-MX" sz="2400" b="1" dirty="0"/>
          </a:p>
        </p:txBody>
      </p:sp>
    </p:spTree>
    <p:extLst>
      <p:ext uri="{BB962C8B-B14F-4D97-AF65-F5344CB8AC3E}">
        <p14:creationId xmlns:p14="http://schemas.microsoft.com/office/powerpoint/2010/main" val="24789034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355625" y="3108038"/>
            <a:ext cx="11210925" cy="1797023"/>
          </a:xfrm>
        </p:spPr>
        <p:txBody>
          <a:bodyPr>
            <a:normAutofit/>
          </a:bodyPr>
          <a:lstStyle/>
          <a:p>
            <a:pPr algn="ctr"/>
            <a:r>
              <a:rPr lang="es-ES" sz="6000" dirty="0">
                <a:ea typeface="+mj-lt"/>
                <a:cs typeface="+mj-lt"/>
              </a:rPr>
              <a:t>Gracias </a:t>
            </a:r>
            <a:endParaRPr lang="es-ES" sz="8000" dirty="0"/>
          </a:p>
        </p:txBody>
      </p:sp>
      <p:sp>
        <p:nvSpPr>
          <p:cNvPr id="6" name="Rectángulo 5">
            <a:hlinkClick r:id="rId2" action="ppaction://hlinksldjump"/>
            <a:extLst>
              <a:ext uri="{FF2B5EF4-FFF2-40B4-BE49-F238E27FC236}">
                <a16:creationId xmlns:a16="http://schemas.microsoft.com/office/drawing/2014/main" id="{B933364B-B03B-4154-BEE2-928D4081E45D}"/>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spTree>
    <p:extLst>
      <p:ext uri="{BB962C8B-B14F-4D97-AF65-F5344CB8AC3E}">
        <p14:creationId xmlns:p14="http://schemas.microsoft.com/office/powerpoint/2010/main" val="3046450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556531" y="494760"/>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Entidades</a:t>
            </a: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Índice</a:t>
            </a:r>
          </a:p>
        </p:txBody>
      </p:sp>
      <p:pic>
        <p:nvPicPr>
          <p:cNvPr id="6" name="Imagen 5">
            <a:extLst>
              <a:ext uri="{FF2B5EF4-FFF2-40B4-BE49-F238E27FC236}">
                <a16:creationId xmlns:a16="http://schemas.microsoft.com/office/drawing/2014/main" id="{4C083439-44F6-4DBC-B6C7-0E64734D4D9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60492" y="1460781"/>
            <a:ext cx="3543795" cy="1895740"/>
          </a:xfrm>
          <a:prstGeom prst="rect">
            <a:avLst/>
          </a:prstGeom>
        </p:spPr>
      </p:pic>
      <p:pic>
        <p:nvPicPr>
          <p:cNvPr id="9" name="Imagen 8">
            <a:extLst>
              <a:ext uri="{FF2B5EF4-FFF2-40B4-BE49-F238E27FC236}">
                <a16:creationId xmlns:a16="http://schemas.microsoft.com/office/drawing/2014/main" id="{53998C25-93C8-45D9-9B65-1788EAC88CE1}"/>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8745345" y="1460781"/>
            <a:ext cx="2760285" cy="1619936"/>
          </a:xfrm>
          <a:prstGeom prst="rect">
            <a:avLst/>
          </a:prstGeom>
        </p:spPr>
      </p:pic>
      <p:pic>
        <p:nvPicPr>
          <p:cNvPr id="26" name="Imagen 25">
            <a:extLst>
              <a:ext uri="{FF2B5EF4-FFF2-40B4-BE49-F238E27FC236}">
                <a16:creationId xmlns:a16="http://schemas.microsoft.com/office/drawing/2014/main" id="{74BE8958-343C-4DA3-B9B3-B37F7BE1C102}"/>
              </a:ext>
            </a:extLst>
          </p:cNvPr>
          <p:cNvPicPr>
            <a:picLocks noChangeAspect="1"/>
          </p:cNvPicPr>
          <p:nvPr/>
        </p:nvPicPr>
        <p:blipFill>
          <a:blip r:embed="rId7">
            <a:extLst>
              <a:ext uri="{BEBA8EAE-BF5A-486C-A8C5-ECC9F3942E4B}">
                <a14:imgProps xmlns:a14="http://schemas.microsoft.com/office/drawing/2010/main">
                  <a14:imgLayer r:embed="rId8">
                    <a14:imgEffect>
                      <a14:sharpenSoften amount="50000"/>
                    </a14:imgEffect>
                  </a14:imgLayer>
                </a14:imgProps>
              </a:ext>
            </a:extLst>
          </a:blip>
          <a:stretch>
            <a:fillRect/>
          </a:stretch>
        </p:blipFill>
        <p:spPr>
          <a:xfrm>
            <a:off x="1035561" y="4133867"/>
            <a:ext cx="2668726" cy="1654099"/>
          </a:xfrm>
          <a:prstGeom prst="rect">
            <a:avLst/>
          </a:prstGeom>
        </p:spPr>
      </p:pic>
      <p:pic>
        <p:nvPicPr>
          <p:cNvPr id="28" name="Imagen 27">
            <a:extLst>
              <a:ext uri="{FF2B5EF4-FFF2-40B4-BE49-F238E27FC236}">
                <a16:creationId xmlns:a16="http://schemas.microsoft.com/office/drawing/2014/main" id="{7EBA40FD-F360-4736-9E16-034E3BD7A71D}"/>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50000"/>
                    </a14:imgEffect>
                  </a14:imgLayer>
                </a14:imgProps>
              </a:ext>
            </a:extLst>
          </a:blip>
          <a:stretch>
            <a:fillRect/>
          </a:stretch>
        </p:blipFill>
        <p:spPr>
          <a:xfrm>
            <a:off x="3894455" y="1474187"/>
            <a:ext cx="4290569" cy="1750749"/>
          </a:xfrm>
          <a:prstGeom prst="rect">
            <a:avLst/>
          </a:prstGeom>
        </p:spPr>
      </p:pic>
      <p:pic>
        <p:nvPicPr>
          <p:cNvPr id="30" name="Imagen 29">
            <a:extLst>
              <a:ext uri="{FF2B5EF4-FFF2-40B4-BE49-F238E27FC236}">
                <a16:creationId xmlns:a16="http://schemas.microsoft.com/office/drawing/2014/main" id="{94FB0AD2-C3A4-4BC8-AE12-112B3E84FBCF}"/>
              </a:ext>
            </a:extLst>
          </p:cNvPr>
          <p:cNvPicPr>
            <a:picLocks noChangeAspect="1"/>
          </p:cNvPicPr>
          <p:nvPr/>
        </p:nvPicPr>
        <p:blipFill>
          <a:blip r:embed="rId11">
            <a:extLst>
              <a:ext uri="{BEBA8EAE-BF5A-486C-A8C5-ECC9F3942E4B}">
                <a14:imgProps xmlns:a14="http://schemas.microsoft.com/office/drawing/2010/main">
                  <a14:imgLayer r:embed="rId12">
                    <a14:imgEffect>
                      <a14:sharpenSoften amount="50000"/>
                    </a14:imgEffect>
                  </a14:imgLayer>
                </a14:imgProps>
              </a:ext>
            </a:extLst>
          </a:blip>
          <a:stretch>
            <a:fillRect/>
          </a:stretch>
        </p:blipFill>
        <p:spPr>
          <a:xfrm>
            <a:off x="8791124" y="3429000"/>
            <a:ext cx="2668726" cy="1602815"/>
          </a:xfrm>
          <a:prstGeom prst="rect">
            <a:avLst/>
          </a:prstGeom>
        </p:spPr>
      </p:pic>
      <p:pic>
        <p:nvPicPr>
          <p:cNvPr id="32" name="Imagen 31">
            <a:extLst>
              <a:ext uri="{FF2B5EF4-FFF2-40B4-BE49-F238E27FC236}">
                <a16:creationId xmlns:a16="http://schemas.microsoft.com/office/drawing/2014/main" id="{D1A536BA-9298-40C2-854F-1613F0CE6B9E}"/>
              </a:ext>
            </a:extLst>
          </p:cNvPr>
          <p:cNvPicPr>
            <a:picLocks noChangeAspect="1"/>
          </p:cNvPicPr>
          <p:nvPr/>
        </p:nvPicPr>
        <p:blipFill>
          <a:blip r:embed="rId13">
            <a:extLst>
              <a:ext uri="{BEBA8EAE-BF5A-486C-A8C5-ECC9F3942E4B}">
                <a14:imgProps xmlns:a14="http://schemas.microsoft.com/office/drawing/2010/main">
                  <a14:imgLayer r:embed="rId14">
                    <a14:imgEffect>
                      <a14:sharpenSoften amount="50000"/>
                    </a14:imgEffect>
                  </a14:imgLayer>
                </a14:imgProps>
              </a:ext>
            </a:extLst>
          </a:blip>
          <a:stretch>
            <a:fillRect/>
          </a:stretch>
        </p:blipFill>
        <p:spPr>
          <a:xfrm>
            <a:off x="3704287" y="3442405"/>
            <a:ext cx="2880868" cy="1290881"/>
          </a:xfrm>
          <a:prstGeom prst="rect">
            <a:avLst/>
          </a:prstGeom>
        </p:spPr>
      </p:pic>
      <p:pic>
        <p:nvPicPr>
          <p:cNvPr id="34" name="Imagen 33">
            <a:extLst>
              <a:ext uri="{FF2B5EF4-FFF2-40B4-BE49-F238E27FC236}">
                <a16:creationId xmlns:a16="http://schemas.microsoft.com/office/drawing/2014/main" id="{DD475C1F-E951-4F15-A8F2-7AFA01E0A0C4}"/>
              </a:ext>
            </a:extLst>
          </p:cNvPr>
          <p:cNvPicPr>
            <a:picLocks noChangeAspect="1"/>
          </p:cNvPicPr>
          <p:nvPr/>
        </p:nvPicPr>
        <p:blipFill>
          <a:blip r:embed="rId15">
            <a:extLst>
              <a:ext uri="{BEBA8EAE-BF5A-486C-A8C5-ECC9F3942E4B}">
                <a14:imgProps xmlns:a14="http://schemas.microsoft.com/office/drawing/2010/main">
                  <a14:imgLayer r:embed="rId16">
                    <a14:imgEffect>
                      <a14:sharpenSoften amount="50000"/>
                    </a14:imgEffect>
                  </a14:imgLayer>
                </a14:imgProps>
              </a:ext>
            </a:extLst>
          </a:blip>
          <a:stretch>
            <a:fillRect/>
          </a:stretch>
        </p:blipFill>
        <p:spPr>
          <a:xfrm>
            <a:off x="5144721" y="4819170"/>
            <a:ext cx="3495430" cy="1681763"/>
          </a:xfrm>
          <a:prstGeom prst="rect">
            <a:avLst/>
          </a:prstGeom>
        </p:spPr>
      </p:pic>
    </p:spTree>
    <p:extLst>
      <p:ext uri="{BB962C8B-B14F-4D97-AF65-F5344CB8AC3E}">
        <p14:creationId xmlns:p14="http://schemas.microsoft.com/office/powerpoint/2010/main" val="3326144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556532" y="643467"/>
            <a:ext cx="11210925" cy="744836"/>
          </a:xfrm>
        </p:spPr>
        <p:txBody>
          <a:bodyPr>
            <a:normAutofit fontScale="90000"/>
          </a:bodyPr>
          <a:lstStyle/>
          <a:p>
            <a:pPr algn="ctr"/>
            <a:r>
              <a:rPr lang="es-MX" sz="3200" dirty="0">
                <a:solidFill>
                  <a:schemeClr val="bg1"/>
                </a:solidFill>
                <a:ea typeface="+mj-lt"/>
                <a:cs typeface="+mj-lt"/>
              </a:rPr>
              <a:t>	</a:t>
            </a:r>
            <a:br>
              <a:rPr lang="es-MX" sz="3200" dirty="0">
                <a:solidFill>
                  <a:schemeClr val="bg1"/>
                </a:solidFill>
                <a:ea typeface="+mj-lt"/>
                <a:cs typeface="+mj-lt"/>
              </a:rPr>
            </a:br>
            <a:r>
              <a:rPr lang="es-MX" sz="3200" dirty="0">
                <a:solidFill>
                  <a:schemeClr val="bg1"/>
                </a:solidFill>
                <a:ea typeface="+mj-lt"/>
                <a:cs typeface="+mj-lt"/>
              </a:rPr>
              <a:t>Modelo Lógico/Relacional</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Índice</a:t>
            </a:r>
          </a:p>
        </p:txBody>
      </p:sp>
      <p:sp>
        <p:nvSpPr>
          <p:cNvPr id="8" name="CuadroTexto 7">
            <a:extLst>
              <a:ext uri="{FF2B5EF4-FFF2-40B4-BE49-F238E27FC236}">
                <a16:creationId xmlns:a16="http://schemas.microsoft.com/office/drawing/2014/main" id="{E487F2DD-A4A0-422A-B95D-73CD4F9DFE37}"/>
              </a:ext>
            </a:extLst>
          </p:cNvPr>
          <p:cNvSpPr txBox="1"/>
          <p:nvPr/>
        </p:nvSpPr>
        <p:spPr>
          <a:xfrm>
            <a:off x="9759657" y="6214533"/>
            <a:ext cx="2288255" cy="369332"/>
          </a:xfrm>
          <a:prstGeom prst="rect">
            <a:avLst/>
          </a:prstGeom>
          <a:noFill/>
        </p:spPr>
        <p:txBody>
          <a:bodyPr wrap="none" rtlCol="0">
            <a:spAutoFit/>
          </a:bodyPr>
          <a:lstStyle/>
          <a:p>
            <a:r>
              <a:rPr lang="es-ES" dirty="0"/>
              <a:t>Link: </a:t>
            </a:r>
            <a:r>
              <a:rPr lang="es-ES" dirty="0">
                <a:hlinkClick r:id="rId3"/>
              </a:rPr>
              <a:t>Modelo de Datos</a:t>
            </a:r>
            <a:endParaRPr lang="es-ES" dirty="0"/>
          </a:p>
        </p:txBody>
      </p:sp>
      <p:pic>
        <p:nvPicPr>
          <p:cNvPr id="4" name="Imagen 3" descr="Diagrama&#10;&#10;Descripción generada automáticamente">
            <a:extLst>
              <a:ext uri="{FF2B5EF4-FFF2-40B4-BE49-F238E27FC236}">
                <a16:creationId xmlns:a16="http://schemas.microsoft.com/office/drawing/2014/main" id="{4B4E14D2-36ED-4EE1-87D6-AF44F6C51D8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18854"/>
            <a:ext cx="12192000" cy="6820292"/>
          </a:xfrm>
          <a:prstGeom prst="rect">
            <a:avLst/>
          </a:prstGeom>
        </p:spPr>
      </p:pic>
    </p:spTree>
    <p:extLst>
      <p:ext uri="{BB962C8B-B14F-4D97-AF65-F5344CB8AC3E}">
        <p14:creationId xmlns:p14="http://schemas.microsoft.com/office/powerpoint/2010/main" val="3782192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br>
              <a:rPr lang="es-MX" sz="3200" dirty="0">
                <a:solidFill>
                  <a:schemeClr val="bg1"/>
                </a:solidFill>
                <a:ea typeface="+mj-lt"/>
                <a:cs typeface="+mj-lt"/>
              </a:rPr>
            </a:br>
            <a:r>
              <a:rPr lang="es-MX" sz="3200" dirty="0">
                <a:solidFill>
                  <a:schemeClr val="bg1"/>
                </a:solidFill>
                <a:ea typeface="+mj-lt"/>
                <a:cs typeface="+mj-lt"/>
              </a:rPr>
              <a:t>CREACION DE TABLAS </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12" name="Imagen 11">
            <a:extLst>
              <a:ext uri="{FF2B5EF4-FFF2-40B4-BE49-F238E27FC236}">
                <a16:creationId xmlns:a16="http://schemas.microsoft.com/office/drawing/2014/main" id="{4875B8BC-AB9A-41EC-9658-0C263A32E26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Lst>
          </a:blip>
          <a:stretch>
            <a:fillRect/>
          </a:stretch>
        </p:blipFill>
        <p:spPr>
          <a:xfrm>
            <a:off x="490537" y="1587041"/>
            <a:ext cx="4142233" cy="2287063"/>
          </a:xfrm>
          <a:prstGeom prst="rect">
            <a:avLst/>
          </a:prstGeom>
        </p:spPr>
      </p:pic>
      <p:pic>
        <p:nvPicPr>
          <p:cNvPr id="14" name="Imagen 13">
            <a:extLst>
              <a:ext uri="{FF2B5EF4-FFF2-40B4-BE49-F238E27FC236}">
                <a16:creationId xmlns:a16="http://schemas.microsoft.com/office/drawing/2014/main" id="{73E165C2-A301-4672-A392-94C989FFCFC1}"/>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222076" y="4113087"/>
            <a:ext cx="4271852" cy="1741920"/>
          </a:xfrm>
          <a:prstGeom prst="rect">
            <a:avLst/>
          </a:prstGeom>
        </p:spPr>
      </p:pic>
      <p:pic>
        <p:nvPicPr>
          <p:cNvPr id="19" name="Imagen 18">
            <a:extLst>
              <a:ext uri="{FF2B5EF4-FFF2-40B4-BE49-F238E27FC236}">
                <a16:creationId xmlns:a16="http://schemas.microsoft.com/office/drawing/2014/main" id="{38B71517-9A30-4A7A-B077-4C7075F89FA9}"/>
              </a:ext>
            </a:extLst>
          </p:cNvPr>
          <p:cNvPicPr>
            <a:picLocks noChangeAspect="1"/>
          </p:cNvPicPr>
          <p:nvPr/>
        </p:nvPicPr>
        <p:blipFill>
          <a:blip r:embed="rId7">
            <a:extLst>
              <a:ext uri="{BEBA8EAE-BF5A-486C-A8C5-ECC9F3942E4B}">
                <a14:imgProps xmlns:a14="http://schemas.microsoft.com/office/drawing/2010/main">
                  <a14:imgLayer r:embed="rId8">
                    <a14:imgEffect>
                      <a14:sharpenSoften amount="25000"/>
                    </a14:imgEffect>
                    <a14:imgEffect>
                      <a14:brightnessContrast contrast="-40000"/>
                    </a14:imgEffect>
                  </a14:imgLayer>
                </a14:imgProps>
              </a:ext>
            </a:extLst>
          </a:blip>
          <a:stretch>
            <a:fillRect/>
          </a:stretch>
        </p:blipFill>
        <p:spPr>
          <a:xfrm>
            <a:off x="4323724" y="5677286"/>
            <a:ext cx="4547041" cy="1057924"/>
          </a:xfrm>
          <a:prstGeom prst="rect">
            <a:avLst/>
          </a:prstGeom>
        </p:spPr>
      </p:pic>
      <p:pic>
        <p:nvPicPr>
          <p:cNvPr id="20" name="Imagen 19">
            <a:extLst>
              <a:ext uri="{FF2B5EF4-FFF2-40B4-BE49-F238E27FC236}">
                <a16:creationId xmlns:a16="http://schemas.microsoft.com/office/drawing/2014/main" id="{BACADB2F-7D68-491E-8390-82D69365A2E6}"/>
              </a:ext>
            </a:extLst>
          </p:cNvPr>
          <p:cNvPicPr>
            <a:picLocks noChangeAspect="1"/>
          </p:cNvPicPr>
          <p:nvPr/>
        </p:nvPicPr>
        <p:blipFill>
          <a:blip r:embed="rId9"/>
          <a:stretch>
            <a:fillRect/>
          </a:stretch>
        </p:blipFill>
        <p:spPr>
          <a:xfrm>
            <a:off x="6536815" y="4152687"/>
            <a:ext cx="4667901" cy="1419423"/>
          </a:xfrm>
          <a:prstGeom prst="rect">
            <a:avLst/>
          </a:prstGeom>
        </p:spPr>
      </p:pic>
      <p:pic>
        <p:nvPicPr>
          <p:cNvPr id="4" name="Imagen 3">
            <a:extLst>
              <a:ext uri="{FF2B5EF4-FFF2-40B4-BE49-F238E27FC236}">
                <a16:creationId xmlns:a16="http://schemas.microsoft.com/office/drawing/2014/main" id="{8F70766A-F2F0-4BCF-8769-98A4E8984AE4}"/>
              </a:ext>
            </a:extLst>
          </p:cNvPr>
          <p:cNvPicPr>
            <a:picLocks noChangeAspect="1"/>
          </p:cNvPicPr>
          <p:nvPr/>
        </p:nvPicPr>
        <p:blipFill>
          <a:blip r:embed="rId10">
            <a:extLst>
              <a:ext uri="{BEBA8EAE-BF5A-486C-A8C5-ECC9F3942E4B}">
                <a14:imgProps xmlns:a14="http://schemas.microsoft.com/office/drawing/2010/main">
                  <a14:imgLayer r:embed="rId11">
                    <a14:imgEffect>
                      <a14:sharpenSoften amount="25000"/>
                    </a14:imgEffect>
                    <a14:imgEffect>
                      <a14:brightnessContrast contrast="-40000"/>
                    </a14:imgEffect>
                  </a14:imgLayer>
                </a14:imgProps>
              </a:ext>
            </a:extLst>
          </a:blip>
          <a:stretch>
            <a:fillRect/>
          </a:stretch>
        </p:blipFill>
        <p:spPr>
          <a:xfrm>
            <a:off x="6536815" y="1475788"/>
            <a:ext cx="3839111" cy="2676899"/>
          </a:xfrm>
          <a:prstGeom prst="rect">
            <a:avLst/>
          </a:prstGeom>
        </p:spPr>
      </p:pic>
    </p:spTree>
    <p:extLst>
      <p:ext uri="{BB962C8B-B14F-4D97-AF65-F5344CB8AC3E}">
        <p14:creationId xmlns:p14="http://schemas.microsoft.com/office/powerpoint/2010/main" val="982974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br>
              <a:rPr lang="es-MX" sz="3200" dirty="0">
                <a:solidFill>
                  <a:schemeClr val="bg1"/>
                </a:solidFill>
                <a:ea typeface="+mj-lt"/>
                <a:cs typeface="+mj-lt"/>
              </a:rPr>
            </a:br>
            <a:r>
              <a:rPr lang="es-MX" sz="3200" dirty="0">
                <a:solidFill>
                  <a:schemeClr val="bg1"/>
                </a:solidFill>
                <a:ea typeface="+mj-lt"/>
                <a:cs typeface="+mj-lt"/>
              </a:rPr>
              <a:t>CREACION DE TABLAS </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4" name="Imagen 3">
            <a:extLst>
              <a:ext uri="{FF2B5EF4-FFF2-40B4-BE49-F238E27FC236}">
                <a16:creationId xmlns:a16="http://schemas.microsoft.com/office/drawing/2014/main" id="{C968DC42-53C1-481D-AFA5-72C5ABFFA1C0}"/>
              </a:ext>
            </a:extLst>
          </p:cNvPr>
          <p:cNvPicPr>
            <a:picLocks noChangeAspect="1"/>
          </p:cNvPicPr>
          <p:nvPr/>
        </p:nvPicPr>
        <p:blipFill>
          <a:blip r:embed="rId3"/>
          <a:stretch>
            <a:fillRect/>
          </a:stretch>
        </p:blipFill>
        <p:spPr>
          <a:xfrm>
            <a:off x="332795" y="1547972"/>
            <a:ext cx="4268910" cy="1328803"/>
          </a:xfrm>
          <a:prstGeom prst="rect">
            <a:avLst/>
          </a:prstGeom>
        </p:spPr>
      </p:pic>
      <p:pic>
        <p:nvPicPr>
          <p:cNvPr id="6" name="Imagen 5">
            <a:extLst>
              <a:ext uri="{FF2B5EF4-FFF2-40B4-BE49-F238E27FC236}">
                <a16:creationId xmlns:a16="http://schemas.microsoft.com/office/drawing/2014/main" id="{AFADBC96-B233-4E02-84B2-50DD24929407}"/>
              </a:ext>
            </a:extLst>
          </p:cNvPr>
          <p:cNvPicPr>
            <a:picLocks noChangeAspect="1"/>
          </p:cNvPicPr>
          <p:nvPr/>
        </p:nvPicPr>
        <p:blipFill>
          <a:blip r:embed="rId4"/>
          <a:stretch>
            <a:fillRect/>
          </a:stretch>
        </p:blipFill>
        <p:spPr>
          <a:xfrm>
            <a:off x="267286" y="2964576"/>
            <a:ext cx="4453359" cy="1569279"/>
          </a:xfrm>
          <a:prstGeom prst="rect">
            <a:avLst/>
          </a:prstGeom>
        </p:spPr>
      </p:pic>
      <p:pic>
        <p:nvPicPr>
          <p:cNvPr id="9" name="Imagen 8">
            <a:extLst>
              <a:ext uri="{FF2B5EF4-FFF2-40B4-BE49-F238E27FC236}">
                <a16:creationId xmlns:a16="http://schemas.microsoft.com/office/drawing/2014/main" id="{B959B2DF-14B9-4CBF-B2E3-CAF863734D0C}"/>
              </a:ext>
            </a:extLst>
          </p:cNvPr>
          <p:cNvPicPr>
            <a:picLocks noChangeAspect="1"/>
          </p:cNvPicPr>
          <p:nvPr/>
        </p:nvPicPr>
        <p:blipFill>
          <a:blip r:embed="rId5"/>
          <a:stretch>
            <a:fillRect/>
          </a:stretch>
        </p:blipFill>
        <p:spPr>
          <a:xfrm>
            <a:off x="5631572" y="3247841"/>
            <a:ext cx="4665980" cy="1430447"/>
          </a:xfrm>
          <a:prstGeom prst="rect">
            <a:avLst/>
          </a:prstGeom>
        </p:spPr>
      </p:pic>
      <p:pic>
        <p:nvPicPr>
          <p:cNvPr id="13" name="Imagen 12">
            <a:extLst>
              <a:ext uri="{FF2B5EF4-FFF2-40B4-BE49-F238E27FC236}">
                <a16:creationId xmlns:a16="http://schemas.microsoft.com/office/drawing/2014/main" id="{DE15AD5C-0A1C-4AA3-B808-EA01D3ADECE8}"/>
              </a:ext>
            </a:extLst>
          </p:cNvPr>
          <p:cNvPicPr>
            <a:picLocks noChangeAspect="1"/>
          </p:cNvPicPr>
          <p:nvPr/>
        </p:nvPicPr>
        <p:blipFill>
          <a:blip r:embed="rId6"/>
          <a:stretch>
            <a:fillRect/>
          </a:stretch>
        </p:blipFill>
        <p:spPr>
          <a:xfrm>
            <a:off x="5631572" y="1547972"/>
            <a:ext cx="5692694" cy="1569279"/>
          </a:xfrm>
          <a:prstGeom prst="rect">
            <a:avLst/>
          </a:prstGeom>
        </p:spPr>
      </p:pic>
      <p:pic>
        <p:nvPicPr>
          <p:cNvPr id="11" name="Imagen 10">
            <a:extLst>
              <a:ext uri="{FF2B5EF4-FFF2-40B4-BE49-F238E27FC236}">
                <a16:creationId xmlns:a16="http://schemas.microsoft.com/office/drawing/2014/main" id="{7B40E7F5-839B-4F49-96AF-2961EE1AEC2F}"/>
              </a:ext>
            </a:extLst>
          </p:cNvPr>
          <p:cNvPicPr>
            <a:picLocks noChangeAspect="1"/>
          </p:cNvPicPr>
          <p:nvPr/>
        </p:nvPicPr>
        <p:blipFill>
          <a:blip r:embed="rId7"/>
          <a:stretch>
            <a:fillRect/>
          </a:stretch>
        </p:blipFill>
        <p:spPr>
          <a:xfrm>
            <a:off x="240570" y="4533855"/>
            <a:ext cx="4453359" cy="1804839"/>
          </a:xfrm>
          <a:prstGeom prst="rect">
            <a:avLst/>
          </a:prstGeom>
        </p:spPr>
      </p:pic>
      <p:pic>
        <p:nvPicPr>
          <p:cNvPr id="19" name="Imagen 18">
            <a:extLst>
              <a:ext uri="{FF2B5EF4-FFF2-40B4-BE49-F238E27FC236}">
                <a16:creationId xmlns:a16="http://schemas.microsoft.com/office/drawing/2014/main" id="{06CFA704-C6C3-4013-88D7-7B1BE8870AD6}"/>
              </a:ext>
            </a:extLst>
          </p:cNvPr>
          <p:cNvPicPr>
            <a:picLocks noChangeAspect="1"/>
          </p:cNvPicPr>
          <p:nvPr/>
        </p:nvPicPr>
        <p:blipFill>
          <a:blip r:embed="rId8"/>
          <a:stretch>
            <a:fillRect/>
          </a:stretch>
        </p:blipFill>
        <p:spPr>
          <a:xfrm>
            <a:off x="5631572" y="5110155"/>
            <a:ext cx="4881683" cy="1430447"/>
          </a:xfrm>
          <a:prstGeom prst="rect">
            <a:avLst/>
          </a:prstGeom>
        </p:spPr>
      </p:pic>
    </p:spTree>
    <p:extLst>
      <p:ext uri="{BB962C8B-B14F-4D97-AF65-F5344CB8AC3E}">
        <p14:creationId xmlns:p14="http://schemas.microsoft.com/office/powerpoint/2010/main" val="936733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B03FC08-47CE-40A3-968F-A0EA18D7A0DB}"/>
              </a:ext>
            </a:extLst>
          </p:cNvPr>
          <p:cNvSpPr>
            <a:spLocks noGrp="1"/>
          </p:cNvSpPr>
          <p:nvPr>
            <p:ph type="title"/>
          </p:nvPr>
        </p:nvSpPr>
        <p:spPr>
          <a:xfrm>
            <a:off x="490537" y="651752"/>
            <a:ext cx="11210925" cy="744836"/>
          </a:xfrm>
        </p:spPr>
        <p:txBody>
          <a:bodyPr>
            <a:normAutofit fontScale="90000"/>
          </a:bodyPr>
          <a:lstStyle/>
          <a:p>
            <a:pPr algn="ctr"/>
            <a:br>
              <a:rPr lang="es-MX" sz="3200" dirty="0">
                <a:solidFill>
                  <a:schemeClr val="bg1"/>
                </a:solidFill>
                <a:ea typeface="+mj-lt"/>
                <a:cs typeface="+mj-lt"/>
              </a:rPr>
            </a:br>
            <a:r>
              <a:rPr lang="es-MX" sz="3200" dirty="0">
                <a:solidFill>
                  <a:schemeClr val="bg1"/>
                </a:solidFill>
                <a:ea typeface="+mj-lt"/>
                <a:cs typeface="+mj-lt"/>
              </a:rPr>
              <a:t>CREACION DE TABLAS </a:t>
            </a:r>
            <a:br>
              <a:rPr lang="es-MX" sz="3200" dirty="0">
                <a:solidFill>
                  <a:schemeClr val="bg1"/>
                </a:solidFill>
                <a:ea typeface="+mj-lt"/>
                <a:cs typeface="+mj-lt"/>
              </a:rPr>
            </a:br>
            <a:endParaRPr lang="es-ES" dirty="0">
              <a:solidFill>
                <a:schemeClr val="bg1"/>
              </a:solidFill>
            </a:endParaRPr>
          </a:p>
        </p:txBody>
      </p:sp>
      <p:sp>
        <p:nvSpPr>
          <p:cNvPr id="7" name="Rectángulo 6">
            <a:hlinkClick r:id="rId2" action="ppaction://hlinksldjump"/>
            <a:extLst>
              <a:ext uri="{FF2B5EF4-FFF2-40B4-BE49-F238E27FC236}">
                <a16:creationId xmlns:a16="http://schemas.microsoft.com/office/drawing/2014/main" id="{2F646D0E-E4F2-426B-AC3F-CC96DC322EC6}"/>
              </a:ext>
            </a:extLst>
          </p:cNvPr>
          <p:cNvSpPr/>
          <p:nvPr/>
        </p:nvSpPr>
        <p:spPr>
          <a:xfrm>
            <a:off x="10727703" y="18854"/>
            <a:ext cx="1464297" cy="643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a:t>Índice</a:t>
            </a:r>
          </a:p>
        </p:txBody>
      </p:sp>
      <p:pic>
        <p:nvPicPr>
          <p:cNvPr id="12" name="Imagen 11">
            <a:extLst>
              <a:ext uri="{FF2B5EF4-FFF2-40B4-BE49-F238E27FC236}">
                <a16:creationId xmlns:a16="http://schemas.microsoft.com/office/drawing/2014/main" id="{4B8AB281-1ABE-4612-81C0-ABD5335180E7}"/>
              </a:ext>
            </a:extLst>
          </p:cNvPr>
          <p:cNvPicPr>
            <a:picLocks noChangeAspect="1"/>
          </p:cNvPicPr>
          <p:nvPr/>
        </p:nvPicPr>
        <p:blipFill>
          <a:blip r:embed="rId3"/>
          <a:stretch>
            <a:fillRect/>
          </a:stretch>
        </p:blipFill>
        <p:spPr>
          <a:xfrm>
            <a:off x="167273" y="2021201"/>
            <a:ext cx="5140259" cy="2128906"/>
          </a:xfrm>
          <a:prstGeom prst="rect">
            <a:avLst/>
          </a:prstGeom>
        </p:spPr>
      </p:pic>
      <p:pic>
        <p:nvPicPr>
          <p:cNvPr id="5" name="Imagen 4">
            <a:extLst>
              <a:ext uri="{FF2B5EF4-FFF2-40B4-BE49-F238E27FC236}">
                <a16:creationId xmlns:a16="http://schemas.microsoft.com/office/drawing/2014/main" id="{CAC330B5-C035-48A1-9B0F-3AC99504BAD4}"/>
              </a:ext>
            </a:extLst>
          </p:cNvPr>
          <p:cNvPicPr>
            <a:picLocks noChangeAspect="1"/>
          </p:cNvPicPr>
          <p:nvPr/>
        </p:nvPicPr>
        <p:blipFill>
          <a:blip r:embed="rId4"/>
          <a:stretch>
            <a:fillRect/>
          </a:stretch>
        </p:blipFill>
        <p:spPr>
          <a:xfrm>
            <a:off x="337168" y="4283528"/>
            <a:ext cx="5169399" cy="1931665"/>
          </a:xfrm>
          <a:prstGeom prst="rect">
            <a:avLst/>
          </a:prstGeom>
        </p:spPr>
      </p:pic>
      <p:pic>
        <p:nvPicPr>
          <p:cNvPr id="18" name="Imagen 17">
            <a:extLst>
              <a:ext uri="{FF2B5EF4-FFF2-40B4-BE49-F238E27FC236}">
                <a16:creationId xmlns:a16="http://schemas.microsoft.com/office/drawing/2014/main" id="{27347A98-4600-4CB6-8D7C-C1C5FD073796}"/>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Effect>
                      <a14:brightnessContrast contrast="-40000"/>
                    </a14:imgEffect>
                  </a14:imgLayer>
                </a14:imgProps>
              </a:ext>
            </a:extLst>
          </a:blip>
          <a:stretch>
            <a:fillRect/>
          </a:stretch>
        </p:blipFill>
        <p:spPr>
          <a:xfrm>
            <a:off x="6314992" y="3725214"/>
            <a:ext cx="5639688" cy="1663987"/>
          </a:xfrm>
          <a:prstGeom prst="rect">
            <a:avLst/>
          </a:prstGeom>
        </p:spPr>
      </p:pic>
      <p:pic>
        <p:nvPicPr>
          <p:cNvPr id="20" name="Imagen 19">
            <a:extLst>
              <a:ext uri="{FF2B5EF4-FFF2-40B4-BE49-F238E27FC236}">
                <a16:creationId xmlns:a16="http://schemas.microsoft.com/office/drawing/2014/main" id="{DA5C69C1-E23F-4A3C-93E5-CFBA1CD0110A}"/>
              </a:ext>
            </a:extLst>
          </p:cNvPr>
          <p:cNvPicPr>
            <a:picLocks noChangeAspect="1"/>
          </p:cNvPicPr>
          <p:nvPr/>
        </p:nvPicPr>
        <p:blipFill>
          <a:blip r:embed="rId7"/>
          <a:stretch>
            <a:fillRect/>
          </a:stretch>
        </p:blipFill>
        <p:spPr>
          <a:xfrm>
            <a:off x="5674070" y="1468799"/>
            <a:ext cx="6517930" cy="2127380"/>
          </a:xfrm>
          <a:prstGeom prst="rect">
            <a:avLst/>
          </a:prstGeom>
        </p:spPr>
      </p:pic>
      <p:pic>
        <p:nvPicPr>
          <p:cNvPr id="21" name="Imagen 20">
            <a:extLst>
              <a:ext uri="{FF2B5EF4-FFF2-40B4-BE49-F238E27FC236}">
                <a16:creationId xmlns:a16="http://schemas.microsoft.com/office/drawing/2014/main" id="{214C871F-6100-4C51-A300-D2113643672D}"/>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Effect>
                      <a14:brightnessContrast contrast="-40000"/>
                    </a14:imgEffect>
                  </a14:imgLayer>
                </a14:imgProps>
              </a:ext>
            </a:extLst>
          </a:blip>
          <a:stretch>
            <a:fillRect/>
          </a:stretch>
        </p:blipFill>
        <p:spPr>
          <a:xfrm>
            <a:off x="6384683" y="5400518"/>
            <a:ext cx="4982104" cy="1290410"/>
          </a:xfrm>
          <a:prstGeom prst="rect">
            <a:avLst/>
          </a:prstGeom>
        </p:spPr>
      </p:pic>
    </p:spTree>
    <p:extLst>
      <p:ext uri="{BB962C8B-B14F-4D97-AF65-F5344CB8AC3E}">
        <p14:creationId xmlns:p14="http://schemas.microsoft.com/office/powerpoint/2010/main" val="204586275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852060C4F94BC640B21444581D735877" ma:contentTypeVersion="12" ma:contentTypeDescription="Crear nuevo documento." ma:contentTypeScope="" ma:versionID="fc4c673801be8919be8deaa944b31733">
  <xsd:schema xmlns:xsd="http://www.w3.org/2001/XMLSchema" xmlns:xs="http://www.w3.org/2001/XMLSchema" xmlns:p="http://schemas.microsoft.com/office/2006/metadata/properties" xmlns:ns3="de9a6fca-6e6a-41cd-8b43-cdb618963d1f" xmlns:ns4="447c43b3-0996-4fba-9d2a-45e9b1716726" targetNamespace="http://schemas.microsoft.com/office/2006/metadata/properties" ma:root="true" ma:fieldsID="d2c64dab4ca571c0853062faff1592df" ns3:_="" ns4:_="">
    <xsd:import namespace="de9a6fca-6e6a-41cd-8b43-cdb618963d1f"/>
    <xsd:import namespace="447c43b3-0996-4fba-9d2a-45e9b171672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a6fca-6e6a-41cd-8b43-cdb618963d1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47c43b3-0996-4fba-9d2a-45e9b1716726"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8D19079-7F65-4D9B-87F9-CAB5BCE618BA}">
  <ds:schemaRefs>
    <ds:schemaRef ds:uri="447c43b3-0996-4fba-9d2a-45e9b1716726"/>
    <ds:schemaRef ds:uri="de9a6fca-6e6a-41cd-8b43-cdb618963d1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41136F-CDBD-4815-9A4E-F26E08537572}">
  <ds:schemaRefs>
    <ds:schemaRef ds:uri="http://www.w3.org/XML/1998/namespace"/>
    <ds:schemaRef ds:uri="http://schemas.microsoft.com/office/2006/documentManagement/types"/>
    <ds:schemaRef ds:uri="http://purl.org/dc/dcmitype/"/>
    <ds:schemaRef ds:uri="http://purl.org/dc/terms/"/>
    <ds:schemaRef ds:uri="http://schemas.openxmlformats.org/package/2006/metadata/core-properties"/>
    <ds:schemaRef ds:uri="http://schemas.microsoft.com/office/2006/metadata/properties"/>
    <ds:schemaRef ds:uri="447c43b3-0996-4fba-9d2a-45e9b1716726"/>
    <ds:schemaRef ds:uri="http://purl.org/dc/elements/1.1/"/>
    <ds:schemaRef ds:uri="http://schemas.microsoft.com/office/infopath/2007/PartnerControls"/>
    <ds:schemaRef ds:uri="de9a6fca-6e6a-41cd-8b43-cdb618963d1f"/>
  </ds:schemaRefs>
</ds:datastoreItem>
</file>

<file path=customXml/itemProps3.xml><?xml version="1.0" encoding="utf-8"?>
<ds:datastoreItem xmlns:ds="http://schemas.openxmlformats.org/officeDocument/2006/customXml" ds:itemID="{31D05DC5-BC54-4026-9912-1590CDF307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2750</TotalTime>
  <Words>1226</Words>
  <Application>Microsoft Office PowerPoint</Application>
  <PresentationFormat>Panorámica</PresentationFormat>
  <Paragraphs>202</Paragraphs>
  <Slides>49</Slides>
  <Notes>11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49</vt:i4>
      </vt:variant>
    </vt:vector>
  </HeadingPairs>
  <TitlesOfParts>
    <vt:vector size="57" baseType="lpstr">
      <vt:lpstr>Aharoni</vt:lpstr>
      <vt:lpstr>Arial</vt:lpstr>
      <vt:lpstr>Book Antiqua</vt:lpstr>
      <vt:lpstr>Calibri</vt:lpstr>
      <vt:lpstr>Calibri Light</vt:lpstr>
      <vt:lpstr>Cooper Black</vt:lpstr>
      <vt:lpstr>Wingdings</vt:lpstr>
      <vt:lpstr>Tema de Office</vt:lpstr>
      <vt:lpstr>Presentación de PowerPoint</vt:lpstr>
      <vt:lpstr>Índice</vt:lpstr>
      <vt:lpstr>  Universo del Discurso</vt:lpstr>
      <vt:lpstr>  Entidades</vt:lpstr>
      <vt:lpstr>  Entidades</vt:lpstr>
      <vt:lpstr>  Modelo Lógico/Relacional </vt:lpstr>
      <vt:lpstr> CREACION DE TABLAS  </vt:lpstr>
      <vt:lpstr> CREACION DE TABLAS  </vt:lpstr>
      <vt:lpstr> CREACION DE TABLAS  </vt:lpstr>
      <vt:lpstr>  RELACIONES CON LLAVES FORANEAS </vt:lpstr>
      <vt:lpstr>  RELACIONES CON LLAVES FORANEAS </vt:lpstr>
      <vt:lpstr>  RELACIONES CON LLAVES FORANEAS </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INSERCIONES</vt:lpstr>
      <vt:lpstr>  CONSULTAS </vt:lpstr>
      <vt:lpstr>  CONSULTAS </vt:lpstr>
      <vt:lpstr>  CONSULTAS </vt:lpstr>
      <vt:lpstr>  CONSULTAS </vt:lpstr>
      <vt:lpstr>  CONSULTAS </vt:lpstr>
      <vt:lpstr>  CONSULTAS </vt:lpstr>
      <vt:lpstr>  CONSULTAS </vt:lpstr>
      <vt:lpstr>  CONSULTAS </vt:lpstr>
      <vt:lpstr>  CONSULTAS </vt:lpstr>
      <vt:lpstr>  Link de git-hub </vt:lpstr>
      <vt:lpstr>Conclusiones</vt:lpstr>
      <vt:lpstr>Gracias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GEMBERTH JOSUE DELGADO DELGADO</dc:creator>
  <cp:lastModifiedBy>JOSSELYN STEFANY MACIAS PICO</cp:lastModifiedBy>
  <cp:revision>44</cp:revision>
  <dcterms:created xsi:type="dcterms:W3CDTF">2020-11-19T19:50:27Z</dcterms:created>
  <dcterms:modified xsi:type="dcterms:W3CDTF">2021-06-22T22:24:31Z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0x010100852060C4F94BC640B21444581D735877</vt:lpwstr>
  </property>
</Properties>
</file>

<file path=docProps/thumbnail.jpeg>
</file>